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6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8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5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1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52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90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4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17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69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5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7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8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4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2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68485F-BE3D-4670-BBF5-D34951788826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670465-2292-4391-B27C-526D656C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2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inet.cz/" TargetMode="External"/><Relationship Id="rId2" Type="http://schemas.openxmlformats.org/officeDocument/2006/relationships/hyperlink" Target="http://www.mojedyslexi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fq6-nS65RY&amp;t=47s" TargetMode="External"/><Relationship Id="rId4" Type="http://schemas.openxmlformats.org/officeDocument/2006/relationships/hyperlink" Target="https://www.youtube.com/watch?v=JReqinUmDR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s tím a jak na to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Mgr. Iva </a:t>
            </a:r>
            <a:r>
              <a:rPr lang="cs-CZ" dirty="0" smtClean="0"/>
              <a:t>Šrámková</a:t>
            </a:r>
          </a:p>
          <a:p>
            <a:r>
              <a:rPr lang="cs-CZ" smtClean="0"/>
              <a:t>sramkovaiva@seznam.cz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90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příprava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Problémy se čtením</a:t>
            </a:r>
          </a:p>
          <a:p>
            <a:r>
              <a:rPr lang="cs-CZ" dirty="0"/>
              <a:t>Pomalé čtení</a:t>
            </a:r>
          </a:p>
          <a:p>
            <a:r>
              <a:rPr lang="cs-CZ" dirty="0"/>
              <a:t>Čtení s obtížemi</a:t>
            </a:r>
          </a:p>
          <a:p>
            <a:r>
              <a:rPr lang="cs-CZ" dirty="0"/>
              <a:t>Únava ze čtení</a:t>
            </a:r>
          </a:p>
          <a:p>
            <a:r>
              <a:rPr lang="cs-CZ" dirty="0"/>
              <a:t>Obtížné soustředění se na čtení po dlouhou dobu</a:t>
            </a:r>
          </a:p>
          <a:p>
            <a:r>
              <a:rPr lang="cs-CZ" dirty="0"/>
              <a:t>Zapomínání neznámých slovíček, i když už se je učili mnohokrát</a:t>
            </a:r>
          </a:p>
          <a:p>
            <a:r>
              <a:rPr lang="cs-CZ" dirty="0"/>
              <a:t>Zapomínání na to, co bylo právě </a:t>
            </a:r>
            <a:r>
              <a:rPr lang="cs-CZ" dirty="0" smtClean="0"/>
              <a:t>přečteno</a:t>
            </a:r>
          </a:p>
          <a:p>
            <a:r>
              <a:rPr lang="cs-CZ" dirty="0"/>
              <a:t>Pletení si podobně vypadajících či znějících písmen jako například b a d, b a p a </a:t>
            </a:r>
            <a:r>
              <a:rPr lang="cs-CZ" dirty="0" err="1" smtClean="0"/>
              <a:t>dalš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94" y="982132"/>
            <a:ext cx="27456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Pletení </a:t>
            </a:r>
            <a:r>
              <a:rPr lang="cs-CZ" dirty="0"/>
              <a:t>si podobně vypadajících či znějících písmen jako například b a d, b a p a další</a:t>
            </a:r>
          </a:p>
          <a:p>
            <a:r>
              <a:rPr lang="cs-CZ" dirty="0"/>
              <a:t>Potřeba text číst vícekrát dokola</a:t>
            </a:r>
          </a:p>
          <a:p>
            <a:r>
              <a:rPr lang="cs-CZ" dirty="0"/>
              <a:t>Přehlédnutí písmena či slova</a:t>
            </a:r>
          </a:p>
          <a:p>
            <a:r>
              <a:rPr lang="cs-CZ" dirty="0"/>
              <a:t>Vynechávání drobných slov jako předložek a </a:t>
            </a:r>
            <a:r>
              <a:rPr lang="cs-CZ" dirty="0" smtClean="0"/>
              <a:t>podobně</a:t>
            </a:r>
            <a:endParaRPr lang="cs-CZ" dirty="0"/>
          </a:p>
          <a:p>
            <a:r>
              <a:rPr lang="cs-CZ" dirty="0"/>
              <a:t> Obtíže s vnímáním obsahu textu při soustředění se na samotné čtení</a:t>
            </a:r>
          </a:p>
          <a:p>
            <a:r>
              <a:rPr lang="cs-CZ" dirty="0"/>
              <a:t>Problém se správným psaním a výslovností (zvláště pak u cizích jazyků, kde se psaní a výslovnost neshodují nebo jsou jinak komplikované)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24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www.mojedyslexie.cz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www.Kaminet.cz</a:t>
            </a:r>
            <a:endParaRPr lang="cs-CZ" dirty="0" smtClean="0"/>
          </a:p>
          <a:p>
            <a:r>
              <a:rPr lang="cs-CZ" dirty="0" smtClean="0"/>
              <a:t>Videa: </a:t>
            </a:r>
            <a:r>
              <a:rPr lang="cs-CZ" u="sng" dirty="0">
                <a:hlinkClick r:id="rId4"/>
              </a:rPr>
              <a:t>https://www.youtube.com/watch?v=JReqinUmDR0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u="sng" dirty="0" smtClean="0">
                <a:hlinkClick r:id="rId5"/>
              </a:rPr>
              <a:t>              https</a:t>
            </a:r>
            <a:r>
              <a:rPr lang="cs-CZ" u="sng" dirty="0">
                <a:hlinkClick r:id="rId5"/>
              </a:rPr>
              <a:t>://www.youtube.com/watch?v=Jfq6-nS65RY&amp;t=47s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smtClean="0"/>
              <a:t>Vlastní fotografie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6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Mgr. Iva Šrámková – kdo jsem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Celoživotní student</a:t>
            </a:r>
          </a:p>
          <a:p>
            <a:pPr>
              <a:buFontTx/>
              <a:buChar char="-"/>
            </a:pPr>
            <a:r>
              <a:rPr lang="cs-CZ" dirty="0" smtClean="0"/>
              <a:t>Učitelka odborných předmětů na GSS Mikulov, která má ráda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svou práci a své žáky</a:t>
            </a:r>
          </a:p>
          <a:p>
            <a:pPr>
              <a:buFontTx/>
              <a:buChar char="-"/>
            </a:pPr>
            <a:r>
              <a:rPr lang="cs-CZ" dirty="0" smtClean="0"/>
              <a:t>Výchovný poradce a vedoucí ŠPP na stejné škole</a:t>
            </a:r>
          </a:p>
          <a:p>
            <a:pPr>
              <a:buFontTx/>
              <a:buChar char="-"/>
            </a:pPr>
            <a:r>
              <a:rPr lang="cs-CZ" dirty="0" smtClean="0"/>
              <a:t>Vedoucí edukační činnosti a PR v ZOO Sedlec</a:t>
            </a:r>
          </a:p>
          <a:p>
            <a:pPr>
              <a:buFontTx/>
              <a:buChar char="-"/>
            </a:pPr>
            <a:r>
              <a:rPr lang="cs-CZ" dirty="0" smtClean="0"/>
              <a:t>Milovník žiraf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028" name="Picture 4" descr="Popis není dostupn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46" y="2027208"/>
            <a:ext cx="1412840" cy="25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7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setkání -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Školní neúspěch - důvody</a:t>
            </a:r>
          </a:p>
          <a:p>
            <a:r>
              <a:rPr lang="cs-CZ" dirty="0" smtClean="0"/>
              <a:t>Kdy do PPP</a:t>
            </a:r>
          </a:p>
          <a:p>
            <a:r>
              <a:rPr lang="cs-CZ" dirty="0" smtClean="0"/>
              <a:t>Co vše potřebuji do PPP</a:t>
            </a:r>
          </a:p>
          <a:p>
            <a:r>
              <a:rPr lang="cs-CZ" dirty="0" smtClean="0"/>
              <a:t>Jak číst zprávy z PPP a co mi jako rodiči říká</a:t>
            </a:r>
          </a:p>
          <a:p>
            <a:r>
              <a:rPr lang="cs-CZ" dirty="0" smtClean="0"/>
              <a:t>Rodič – škola - zpráva z PPP</a:t>
            </a:r>
          </a:p>
          <a:p>
            <a:r>
              <a:rPr lang="cs-CZ" dirty="0" smtClean="0"/>
              <a:t>Podpůrná opatření</a:t>
            </a:r>
          </a:p>
          <a:p>
            <a:r>
              <a:rPr lang="cs-CZ" dirty="0" smtClean="0"/>
              <a:t>Kazuistiky – příklady</a:t>
            </a:r>
          </a:p>
          <a:p>
            <a:r>
              <a:rPr lang="cs-CZ" dirty="0" smtClean="0"/>
              <a:t>dotazy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87" y="1820174"/>
            <a:ext cx="3042045" cy="40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Začátek cesty za 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Vaše dítě ,,hrabe,, tak, že to po něm nepřečtu.</a:t>
            </a:r>
          </a:p>
          <a:p>
            <a:r>
              <a:rPr lang="cs-CZ" dirty="0"/>
              <a:t>N</a:t>
            </a:r>
            <a:r>
              <a:rPr lang="cs-CZ" dirty="0" smtClean="0"/>
              <a:t>espočítá jednoduchý příklad.</a:t>
            </a:r>
          </a:p>
          <a:p>
            <a:r>
              <a:rPr lang="cs-CZ" dirty="0" smtClean="0"/>
              <a:t>Viděli jste jak vypadá sešit vašeho dítě?</a:t>
            </a:r>
          </a:p>
          <a:p>
            <a:r>
              <a:rPr lang="cs-CZ" dirty="0" smtClean="0"/>
              <a:t>V hodině neustále vykřikuje.</a:t>
            </a:r>
          </a:p>
          <a:p>
            <a:r>
              <a:rPr lang="cs-CZ" dirty="0" smtClean="0"/>
              <a:t>Neudrží pozornost a není schopný zopakovat co jsem řekla.</a:t>
            </a:r>
          </a:p>
          <a:p>
            <a:r>
              <a:rPr lang="cs-CZ" dirty="0" smtClean="0"/>
              <a:t>Čte a neví o čem.</a:t>
            </a:r>
          </a:p>
          <a:p>
            <a:r>
              <a:rPr lang="cs-CZ" dirty="0" smtClean="0"/>
              <a:t>Asi by jste měli zajít do PPP.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87" y="1634065"/>
            <a:ext cx="2973191" cy="29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3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Návštěvou v poradně se nestane zázrak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400" dirty="0" smtClean="0"/>
              <a:t>Zpráva – pouze pro rodiče /obsahuje i anamnézu, rodinnou situaci…/</a:t>
            </a:r>
          </a:p>
          <a:p>
            <a:pPr marL="0" indent="0">
              <a:buNone/>
            </a:pPr>
            <a:endParaRPr lang="cs-CZ" sz="6400" dirty="0" smtClean="0"/>
          </a:p>
          <a:p>
            <a:r>
              <a:rPr lang="cs-CZ" sz="6400" dirty="0" smtClean="0"/>
              <a:t>Doporučení pro školu/ IVP nebo PLPP/ a pro domácí přípravu a rodiče.</a:t>
            </a:r>
          </a:p>
          <a:p>
            <a:pPr marL="0" indent="0">
              <a:buNone/>
            </a:pPr>
            <a:r>
              <a:rPr lang="cs-CZ" sz="6400" dirty="0" smtClean="0"/>
              <a:t>   </a:t>
            </a:r>
          </a:p>
          <a:p>
            <a:pPr marL="0" indent="0">
              <a:buNone/>
            </a:pPr>
            <a:r>
              <a:rPr lang="cs-CZ" sz="6400" dirty="0"/>
              <a:t> </a:t>
            </a:r>
            <a:r>
              <a:rPr lang="cs-CZ" sz="6400" dirty="0" smtClean="0"/>
              <a:t>                    V čem nám zpráva pomůže a proč do poradny jít   - </a:t>
            </a:r>
          </a:p>
          <a:p>
            <a:pPr marL="0" indent="0">
              <a:buNone/>
            </a:pPr>
            <a:endParaRPr lang="cs-CZ" sz="6400" dirty="0"/>
          </a:p>
          <a:p>
            <a:pPr marL="0" indent="0">
              <a:buNone/>
            </a:pPr>
            <a:endParaRPr lang="cs-CZ" sz="6400" dirty="0" smtClean="0"/>
          </a:p>
          <a:p>
            <a:pPr marL="0" indent="0">
              <a:buNone/>
            </a:pP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                             Pojmenování problému                                          Návrh podpůrných opatření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3809625" y="4216400"/>
            <a:ext cx="848140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913970" y="4216400"/>
            <a:ext cx="1961322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43" y="2771576"/>
            <a:ext cx="1766602" cy="22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3742" y="982132"/>
            <a:ext cx="9412855" cy="1001943"/>
          </a:xfrm>
        </p:spPr>
        <p:txBody>
          <a:bodyPr/>
          <a:lstStyle/>
          <a:p>
            <a:r>
              <a:rPr lang="cs-CZ" dirty="0" smtClean="0"/>
              <a:t>Doporučení – o čem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Identifikační </a:t>
            </a:r>
            <a:r>
              <a:rPr lang="cs-CZ" sz="2000" dirty="0"/>
              <a:t>údaje </a:t>
            </a:r>
            <a:r>
              <a:rPr lang="cs-CZ" sz="2000" dirty="0" smtClean="0"/>
              <a:t>žáka</a:t>
            </a:r>
            <a:endParaRPr lang="cs-CZ" sz="2000" dirty="0"/>
          </a:p>
          <a:p>
            <a:r>
              <a:rPr lang="cs-CZ" sz="2000" dirty="0" smtClean="0"/>
              <a:t>datum </a:t>
            </a:r>
            <a:r>
              <a:rPr lang="cs-CZ" sz="2000" dirty="0"/>
              <a:t>poskytnutí poradenské </a:t>
            </a:r>
            <a:r>
              <a:rPr lang="cs-CZ" sz="2000" dirty="0" smtClean="0"/>
              <a:t>služby</a:t>
            </a:r>
            <a:endParaRPr lang="cs-CZ" sz="2000" dirty="0"/>
          </a:p>
          <a:p>
            <a:r>
              <a:rPr lang="cs-CZ" sz="2000" dirty="0"/>
              <a:t>stručnou informaci o průběhu dosavadní poradenské péče, </a:t>
            </a:r>
            <a:r>
              <a:rPr lang="cs-CZ" sz="2000" dirty="0" smtClean="0"/>
              <a:t>pokud již byl v poradně</a:t>
            </a:r>
            <a:endParaRPr lang="cs-CZ" sz="2000" dirty="0"/>
          </a:p>
          <a:p>
            <a:r>
              <a:rPr lang="cs-CZ" sz="2000" dirty="0"/>
              <a:t>závěry vyšetření v PPP </a:t>
            </a:r>
          </a:p>
          <a:p>
            <a:r>
              <a:rPr lang="cs-CZ" sz="2000" dirty="0"/>
              <a:t>identifikační údaje PPP (jméno a podpis pracovníka, který doporučení zpracoval, jméno vedoucího pracoviště, adresa a název </a:t>
            </a:r>
            <a:r>
              <a:rPr lang="cs-CZ" sz="2000" dirty="0" smtClean="0"/>
              <a:t>pracoviště</a:t>
            </a:r>
            <a:r>
              <a:rPr lang="cs-CZ" sz="2000" dirty="0"/>
              <a:t> </a:t>
            </a:r>
            <a:r>
              <a:rPr lang="cs-CZ" sz="2000" dirty="0" smtClean="0"/>
              <a:t>a datum </a:t>
            </a:r>
            <a:r>
              <a:rPr lang="cs-CZ" sz="2000" dirty="0"/>
              <a:t>vystavení </a:t>
            </a:r>
            <a:r>
              <a:rPr lang="cs-CZ" sz="2000" dirty="0" smtClean="0"/>
              <a:t>doporučení ŠPZ</a:t>
            </a:r>
            <a:endParaRPr lang="cs-CZ" sz="2000" dirty="0"/>
          </a:p>
          <a:p>
            <a:r>
              <a:rPr lang="cs-CZ" sz="2000" dirty="0"/>
              <a:t>informovaný souhlas zletilého žáka nebo zákonného zástupce žáka nezletilého vyjadřující, že s ním bylo doporučení projednáno, že mu porozuměl a že byl informován o možnosti požádat do 30 dnů o jeho </a:t>
            </a:r>
            <a:r>
              <a:rPr lang="cs-CZ" sz="2000" dirty="0" smtClean="0"/>
              <a:t>revizi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7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yslektik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dítě </a:t>
            </a:r>
            <a:r>
              <a:rPr lang="cs-CZ" dirty="0"/>
              <a:t>nerozpozná jednotlivá písmena, nebo je mezi sebou zaměňuje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- zvukově </a:t>
            </a:r>
            <a:r>
              <a:rPr lang="cs-CZ" dirty="0"/>
              <a:t>podobná písmena: g – k, v – f,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mohou se objevit problémy </a:t>
            </a:r>
            <a:r>
              <a:rPr lang="cs-CZ" dirty="0"/>
              <a:t>s rozeznáváním zrcadlových písmen p – b, q – </a:t>
            </a:r>
            <a:r>
              <a:rPr lang="cs-CZ" dirty="0" smtClean="0"/>
              <a:t>g</a:t>
            </a:r>
          </a:p>
          <a:p>
            <a:pPr>
              <a:buFontTx/>
              <a:buChar char="-"/>
            </a:pPr>
            <a:r>
              <a:rPr lang="cs-CZ" dirty="0" smtClean="0"/>
              <a:t> dyslektické </a:t>
            </a:r>
            <a:r>
              <a:rPr lang="cs-CZ" dirty="0"/>
              <a:t>dítě </a:t>
            </a:r>
            <a:r>
              <a:rPr lang="cs-CZ" dirty="0" smtClean="0"/>
              <a:t>nevytleskává slabiky, nedokáže to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/>
              <a:t>n</a:t>
            </a:r>
            <a:r>
              <a:rPr lang="cs-CZ" dirty="0" smtClean="0"/>
              <a:t>emusí </a:t>
            </a:r>
            <a:r>
              <a:rPr lang="cs-CZ" dirty="0"/>
              <a:t>rozpoznat jednotlivé </a:t>
            </a:r>
            <a:r>
              <a:rPr lang="cs-CZ" dirty="0" smtClean="0"/>
              <a:t>písmena </a:t>
            </a:r>
            <a:r>
              <a:rPr lang="cs-CZ" dirty="0"/>
              <a:t>ve slově, </a:t>
            </a:r>
            <a:r>
              <a:rPr lang="cs-CZ" dirty="0" smtClean="0"/>
              <a:t>proto nezvládne odpovědět, </a:t>
            </a:r>
            <a:r>
              <a:rPr lang="cs-CZ" dirty="0"/>
              <a:t>které slovo začíná stejně jako </a:t>
            </a:r>
            <a:r>
              <a:rPr lang="cs-CZ" dirty="0" smtClean="0"/>
              <a:t>jiné</a:t>
            </a:r>
          </a:p>
          <a:p>
            <a:pPr>
              <a:buFontTx/>
              <a:buChar char="-"/>
            </a:pPr>
            <a:r>
              <a:rPr lang="cs-CZ" dirty="0" smtClean="0"/>
              <a:t>zaměňuje </a:t>
            </a:r>
            <a:r>
              <a:rPr lang="cs-CZ" dirty="0"/>
              <a:t>pořadí písmen ve </a:t>
            </a:r>
            <a:r>
              <a:rPr lang="cs-CZ" dirty="0" smtClean="0"/>
              <a:t>slově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čísla vidí zrcadlově </a:t>
            </a:r>
            <a:r>
              <a:rPr lang="cs-CZ" dirty="0" smtClean="0"/>
              <a:t>(23 místo 32).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18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Grafické </a:t>
            </a:r>
            <a:r>
              <a:rPr lang="cs-CZ" dirty="0"/>
              <a:t>záměny zvukově podobných hlásek (b, d; z, s)</a:t>
            </a:r>
          </a:p>
          <a:p>
            <a:r>
              <a:rPr lang="cs-CZ" dirty="0"/>
              <a:t>Obtížně si vybaví tvar písmene v písemné podobě</a:t>
            </a:r>
          </a:p>
          <a:p>
            <a:r>
              <a:rPr lang="cs-CZ" dirty="0"/>
              <a:t>Chyby z artikulační neobratnosti (problém s výslovností slov = čtvrtek – </a:t>
            </a:r>
            <a:r>
              <a:rPr lang="cs-CZ" dirty="0" err="1"/>
              <a:t>črtek</a:t>
            </a:r>
            <a:r>
              <a:rPr lang="cs-CZ" dirty="0"/>
              <a:t>, šest – </a:t>
            </a:r>
            <a:r>
              <a:rPr lang="cs-CZ" dirty="0" err="1"/>
              <a:t>sešt</a:t>
            </a:r>
            <a:r>
              <a:rPr lang="cs-CZ" dirty="0"/>
              <a:t>)</a:t>
            </a:r>
          </a:p>
          <a:p>
            <a:r>
              <a:rPr lang="cs-CZ" dirty="0"/>
              <a:t>Chyby v měkčení (</a:t>
            </a:r>
            <a:r>
              <a:rPr lang="cs-CZ" dirty="0" err="1"/>
              <a:t>dy</a:t>
            </a:r>
            <a:r>
              <a:rPr lang="cs-CZ" dirty="0"/>
              <a:t>, ty, </a:t>
            </a:r>
            <a:r>
              <a:rPr lang="cs-CZ" dirty="0" err="1"/>
              <a:t>ny</a:t>
            </a:r>
            <a:r>
              <a:rPr lang="cs-CZ" dirty="0"/>
              <a:t>)</a:t>
            </a:r>
          </a:p>
          <a:p>
            <a:r>
              <a:rPr lang="cs-CZ" dirty="0"/>
              <a:t>Neschopnost dodržet pořadí písmen ve slově</a:t>
            </a:r>
          </a:p>
          <a:p>
            <a:r>
              <a:rPr lang="cs-CZ" dirty="0"/>
              <a:t>Přidávání písmen, která do slova nepatří</a:t>
            </a:r>
          </a:p>
          <a:p>
            <a:r>
              <a:rPr lang="cs-CZ" dirty="0"/>
              <a:t>Neschopnost dodržování délek samohlásek</a:t>
            </a:r>
          </a:p>
          <a:p>
            <a:r>
              <a:rPr lang="cs-CZ" dirty="0"/>
              <a:t>Neschopnost dodržovat hranice slov ve větě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26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vědět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Vývojové </a:t>
            </a:r>
            <a:r>
              <a:rPr lang="cs-CZ" dirty="0"/>
              <a:t>poruchy učení se nespojují s nízkou intelektovou úrovní,  </a:t>
            </a:r>
            <a:r>
              <a:rPr lang="cs-CZ" dirty="0" smtClean="0"/>
              <a:t>        mentální </a:t>
            </a:r>
            <a:r>
              <a:rPr lang="cs-CZ" dirty="0"/>
              <a:t>retardací, nedostatečnými možnostmi se učit  </a:t>
            </a:r>
            <a:r>
              <a:rPr lang="cs-CZ" dirty="0" smtClean="0"/>
              <a:t>                           (</a:t>
            </a:r>
            <a:r>
              <a:rPr lang="cs-CZ" dirty="0"/>
              <a:t>např. vlivem málo podnětného prostředí, sociálního zanedbání apod.),  </a:t>
            </a:r>
            <a:r>
              <a:rPr lang="cs-CZ" dirty="0" smtClean="0"/>
              <a:t>      či </a:t>
            </a:r>
            <a:r>
              <a:rPr lang="cs-CZ" dirty="0"/>
              <a:t>jinými potížemi (např. vady sluchu nebo zraku) apod.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39" y="682766"/>
            <a:ext cx="1835222" cy="24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9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944</TotalTime>
  <Words>484</Words>
  <Application>Microsoft Office PowerPoint</Application>
  <PresentationFormat>Širokoúhlá obrazovka</PresentationFormat>
  <Paragraphs>94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Organický</vt:lpstr>
      <vt:lpstr>Co s tím a jak na to</vt:lpstr>
      <vt:lpstr>Mgr. Iva Šrámková – kdo jsem</vt:lpstr>
      <vt:lpstr>Cíl setkání - program</vt:lpstr>
      <vt:lpstr>Začátek cesty za …….</vt:lpstr>
      <vt:lpstr>Návštěvou v poradně se nestane zázrak</vt:lpstr>
      <vt:lpstr>Doporučení – o čem to je?</vt:lpstr>
      <vt:lpstr>Dyslektik</vt:lpstr>
      <vt:lpstr>Dysortografie</vt:lpstr>
      <vt:lpstr>Důležité vědět</vt:lpstr>
      <vt:lpstr>Domácí příprava </vt:lpstr>
      <vt:lpstr>Domácí příprava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Sramkova</dc:creator>
  <cp:lastModifiedBy>Iva Sramkova</cp:lastModifiedBy>
  <cp:revision>19</cp:revision>
  <dcterms:created xsi:type="dcterms:W3CDTF">2022-02-16T18:14:58Z</dcterms:created>
  <dcterms:modified xsi:type="dcterms:W3CDTF">2022-02-24T18:18:52Z</dcterms:modified>
</cp:coreProperties>
</file>