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71" r:id="rId6"/>
    <p:sldId id="261" r:id="rId7"/>
    <p:sldId id="272" r:id="rId8"/>
    <p:sldId id="273" r:id="rId9"/>
    <p:sldId id="264" r:id="rId10"/>
    <p:sldId id="277" r:id="rId11"/>
    <p:sldId id="274" r:id="rId12"/>
    <p:sldId id="275" r:id="rId13"/>
    <p:sldId id="276" r:id="rId14"/>
    <p:sldId id="278" r:id="rId15"/>
    <p:sldId id="262" r:id="rId16"/>
    <p:sldId id="270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B797D2-BFB3-40F7-95BF-CDF7EB143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466FD6F-C091-4710-B2E4-617A3831A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76AFF8-727F-40E2-A2FD-FDC04BC30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6DD-768D-4FCF-8D89-3F3C5E2042AB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CAAE64-5E00-4576-8DCB-B994AEDFB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BB5224-BFD9-40CF-BB03-89A083146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EB16-478C-47A2-9FFA-7F1B29C343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28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4FB773-5546-4F6A-8618-D101BC29B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956F67E-AC86-4137-899A-A4D140F2AF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986DBF-B04B-4F22-901E-0A70440CD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6DD-768D-4FCF-8D89-3F3C5E2042AB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B8005D-BECE-4E92-9CD7-F9540CF78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9589BC-16AA-49FB-B398-15EDDD9EB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EB16-478C-47A2-9FFA-7F1B29C343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25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5387F00-3C84-4E69-BCD5-FB28A9D68B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E6DA3BF-A7AA-4E2B-A5B9-3C67C11D1B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CBE06D-0B57-4954-8436-53C3DF346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6DD-768D-4FCF-8D89-3F3C5E2042AB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DA94D5-C844-40D4-B0B7-093C1D961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2A7A88-A623-4E96-8735-4EC2A23E5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EB16-478C-47A2-9FFA-7F1B29C343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085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5D4476-C758-4ADE-81CE-D0DA8ED8F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6EF521-3A17-480D-A488-8D76E9901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9E91B8-21E8-40DF-B0DC-FCC4F2093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6DD-768D-4FCF-8D89-3F3C5E2042AB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D245CA-891C-4E96-AB86-C6259494C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28ACFC1-A59D-4DEC-AF89-AA02F920B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EB16-478C-47A2-9FFA-7F1B29C343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53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258920-8C54-47D2-8DE3-53BF7FD3C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1306A74-8264-4907-A953-230494FD9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BCB673-F5E9-4D01-845A-BE41367B9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6DD-768D-4FCF-8D89-3F3C5E2042AB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5FDA15-7E25-413F-BF92-28CAA6AED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9631AE-3C00-4725-9B40-016B4623B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EB16-478C-47A2-9FFA-7F1B29C343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431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53641-8ECF-449F-9944-1E535475A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8A13A1-8BEC-4A65-92FF-F1D047B9E6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D2B78DB-39D3-4544-84DA-2870EC5E9D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F1799C7-B86B-46F8-9FBD-7784FA89A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6DD-768D-4FCF-8D89-3F3C5E2042AB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EC57BD8-9E89-475B-8469-1D81A9FC8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E7717C5-1A30-45A5-B4FB-B590E99BD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EB16-478C-47A2-9FFA-7F1B29C343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621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A1D29A-FAD2-4156-A379-6B0BF33E9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5EC3742-57F5-4F6D-88B2-22D35D6E23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A1BBE67-A9C6-460F-83B6-E44E3026B8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5B8B50F1-556E-4059-ABB5-0BD9A75071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5FA3595-6364-4864-9B8B-5251017A85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7605D71-405E-4376-A296-5C39C260D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6DD-768D-4FCF-8D89-3F3C5E2042AB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80F9F76-66E6-4CB1-BBF6-E3D1182BC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C66843D-B10C-4D86-ACDE-6C457CF46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EB16-478C-47A2-9FFA-7F1B29C343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3240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5298C2-53EF-452C-AA83-814F267B9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FF96EA2-E64D-4FAF-AE4A-C554FAFD5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6DD-768D-4FCF-8D89-3F3C5E2042AB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4FD7D7C-1915-44EF-8951-B19E86B0B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21BD868-7CB9-47D0-A543-21DAD96A2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EB16-478C-47A2-9FFA-7F1B29C343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196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7E37387-44FE-475D-9379-6F41C5F5B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6DD-768D-4FCF-8D89-3F3C5E2042AB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6926859-19ED-40E5-88D7-BFD3BBB6E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E2E1E5C-D900-4279-A63C-ADA031988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EB16-478C-47A2-9FFA-7F1B29C343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534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29F0A1-B5EE-4EBC-AB06-4A0722AB0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F590BEA-7F87-4122-942A-4B0A6C10A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B6C909D-FFB9-4C01-92FD-CAC63EC1F4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1F65476-3943-4E35-A471-2F2CC0838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6DD-768D-4FCF-8D89-3F3C5E2042AB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4786867-13E9-4A55-AAE7-E3376C323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725F530-D301-48B9-BAA1-60046BE18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EB16-478C-47A2-9FFA-7F1B29C343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095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DF9396-9498-432C-A695-3E0B5FAA8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8B096F6-7829-480D-9BBE-FE904B3A35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E830E19-0177-43B2-AB75-331E3EEACB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97A3F95-8131-4CC8-8D59-B31FEE42D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A66DD-768D-4FCF-8D89-3F3C5E2042AB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864B193-DC8D-42F8-B179-C48EAE2F7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9691CB-EC42-49A9-8707-B8701A6AE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EB16-478C-47A2-9FFA-7F1B29C343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37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652C0B5-268E-4218-9D56-7A495D56D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3492F50-26D0-4E6E-BB7F-95D0FD2A0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91621C-1CB6-4BD9-BD3E-93330D97F3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A66DD-768D-4FCF-8D89-3F3C5E2042AB}" type="datetimeFigureOut">
              <a:rPr lang="cs-CZ" smtClean="0"/>
              <a:t>02.05.2022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75C5E80-51CD-4334-8234-4907F1103E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1E296C-8FE1-4CA5-AD76-AD2363EDC2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0EB16-478C-47A2-9FFA-7F1B29C343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81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18">
            <a:extLst>
              <a:ext uri="{FF2B5EF4-FFF2-40B4-BE49-F238E27FC236}">
                <a16:creationId xmlns:a16="http://schemas.microsoft.com/office/drawing/2014/main" id="{458C1BCA-247F-4480-B78C-924FEBA5CD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2A55F93-29D8-4158-A5E6-2A780D5147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4655" y="993913"/>
            <a:ext cx="4013877" cy="4021637"/>
          </a:xfrm>
        </p:spPr>
        <p:txBody>
          <a:bodyPr>
            <a:normAutofit/>
          </a:bodyPr>
          <a:lstStyle/>
          <a:p>
            <a:pPr algn="l"/>
            <a:r>
              <a:rPr lang="cs-CZ" sz="7400" dirty="0">
                <a:solidFill>
                  <a:srgbClr val="C00000"/>
                </a:solidFill>
              </a:rPr>
              <a:t>Paměťové techniky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79CAE4A-A927-4959-B3D8-ECCA99C732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4654" y="5015551"/>
            <a:ext cx="4013872" cy="1069441"/>
          </a:xfrm>
        </p:spPr>
        <p:txBody>
          <a:bodyPr anchor="t">
            <a:normAutofit/>
          </a:bodyPr>
          <a:lstStyle/>
          <a:p>
            <a:pPr algn="l"/>
            <a:r>
              <a:rPr lang="cs-CZ"/>
              <a:t>Helena Šilhánková</a:t>
            </a:r>
          </a:p>
        </p:txBody>
      </p:sp>
      <p:sp>
        <p:nvSpPr>
          <p:cNvPr id="48" name="Freeform: Shape 20">
            <a:extLst>
              <a:ext uri="{FF2B5EF4-FFF2-40B4-BE49-F238E27FC236}">
                <a16:creationId xmlns:a16="http://schemas.microsoft.com/office/drawing/2014/main" id="{B8E37057-BDB6-4452-836A-27973D54F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471106" cy="4631426"/>
          </a:xfrm>
          <a:custGeom>
            <a:avLst/>
            <a:gdLst>
              <a:gd name="connsiteX0" fmla="*/ 0 w 5471106"/>
              <a:gd name="connsiteY0" fmla="*/ 3301451 h 4631426"/>
              <a:gd name="connsiteX1" fmla="*/ 125703 w 5471106"/>
              <a:gd name="connsiteY1" fmla="*/ 3469551 h 4631426"/>
              <a:gd name="connsiteX2" fmla="*/ 584138 w 5471106"/>
              <a:gd name="connsiteY2" fmla="*/ 3917166 h 4631426"/>
              <a:gd name="connsiteX3" fmla="*/ 716463 w 5471106"/>
              <a:gd name="connsiteY3" fmla="*/ 4010064 h 4631426"/>
              <a:gd name="connsiteX4" fmla="*/ 705202 w 5471106"/>
              <a:gd name="connsiteY4" fmla="*/ 4016176 h 4631426"/>
              <a:gd name="connsiteX5" fmla="*/ 671370 w 5471106"/>
              <a:gd name="connsiteY5" fmla="*/ 4044091 h 4631426"/>
              <a:gd name="connsiteX6" fmla="*/ 656526 w 5471106"/>
              <a:gd name="connsiteY6" fmla="*/ 4066106 h 4631426"/>
              <a:gd name="connsiteX7" fmla="*/ 534490 w 5471106"/>
              <a:gd name="connsiteY7" fmla="*/ 3980431 h 4631426"/>
              <a:gd name="connsiteX8" fmla="*/ 63650 w 5471106"/>
              <a:gd name="connsiteY8" fmla="*/ 3520703 h 4631426"/>
              <a:gd name="connsiteX9" fmla="*/ 0 w 5471106"/>
              <a:gd name="connsiteY9" fmla="*/ 3435586 h 4631426"/>
              <a:gd name="connsiteX10" fmla="*/ 4933182 w 5471106"/>
              <a:gd name="connsiteY10" fmla="*/ 0 h 4631426"/>
              <a:gd name="connsiteX11" fmla="*/ 5027180 w 5471106"/>
              <a:gd name="connsiteY11" fmla="*/ 0 h 4631426"/>
              <a:gd name="connsiteX12" fmla="*/ 5102720 w 5471106"/>
              <a:gd name="connsiteY12" fmla="*/ 124342 h 4631426"/>
              <a:gd name="connsiteX13" fmla="*/ 5471106 w 5471106"/>
              <a:gd name="connsiteY13" fmla="*/ 1579210 h 4631426"/>
              <a:gd name="connsiteX14" fmla="*/ 2418889 w 5471106"/>
              <a:gd name="connsiteY14" fmla="*/ 4631426 h 4631426"/>
              <a:gd name="connsiteX15" fmla="*/ 1095627 w 5471106"/>
              <a:gd name="connsiteY15" fmla="*/ 4330445 h 4631426"/>
              <a:gd name="connsiteX16" fmla="*/ 1039194 w 5471106"/>
              <a:gd name="connsiteY16" fmla="*/ 4301325 h 4631426"/>
              <a:gd name="connsiteX17" fmla="*/ 1043650 w 5471106"/>
              <a:gd name="connsiteY17" fmla="*/ 4294717 h 4631426"/>
              <a:gd name="connsiteX18" fmla="*/ 1056970 w 5471106"/>
              <a:gd name="connsiteY18" fmla="*/ 4251806 h 4631426"/>
              <a:gd name="connsiteX19" fmla="*/ 1060016 w 5471106"/>
              <a:gd name="connsiteY19" fmla="*/ 4221593 h 4631426"/>
              <a:gd name="connsiteX20" fmla="*/ 1130491 w 5471106"/>
              <a:gd name="connsiteY20" fmla="*/ 4257958 h 4631426"/>
              <a:gd name="connsiteX21" fmla="*/ 2418889 w 5471106"/>
              <a:gd name="connsiteY21" fmla="*/ 4551009 h 4631426"/>
              <a:gd name="connsiteX22" fmla="*/ 5390689 w 5471106"/>
              <a:gd name="connsiteY22" fmla="*/ 1579210 h 4631426"/>
              <a:gd name="connsiteX23" fmla="*/ 5032009 w 5471106"/>
              <a:gd name="connsiteY23" fmla="*/ 162673 h 4631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5471106" h="4631426">
                <a:moveTo>
                  <a:pt x="0" y="3301451"/>
                </a:moveTo>
                <a:lnTo>
                  <a:pt x="125703" y="3469551"/>
                </a:lnTo>
                <a:cubicBezTo>
                  <a:pt x="261971" y="3634670"/>
                  <a:pt x="415728" y="3784820"/>
                  <a:pt x="584138" y="3917166"/>
                </a:cubicBezTo>
                <a:lnTo>
                  <a:pt x="716463" y="4010064"/>
                </a:lnTo>
                <a:lnTo>
                  <a:pt x="705202" y="4016176"/>
                </a:lnTo>
                <a:cubicBezTo>
                  <a:pt x="693040" y="4024393"/>
                  <a:pt x="681712" y="4033748"/>
                  <a:pt x="671370" y="4044091"/>
                </a:cubicBezTo>
                <a:lnTo>
                  <a:pt x="656526" y="4066106"/>
                </a:lnTo>
                <a:lnTo>
                  <a:pt x="534490" y="3980431"/>
                </a:lnTo>
                <a:cubicBezTo>
                  <a:pt x="361523" y="3844503"/>
                  <a:pt x="203605" y="3690290"/>
                  <a:pt x="63650" y="3520703"/>
                </a:cubicBezTo>
                <a:lnTo>
                  <a:pt x="0" y="3435586"/>
                </a:lnTo>
                <a:close/>
                <a:moveTo>
                  <a:pt x="4933182" y="0"/>
                </a:moveTo>
                <a:lnTo>
                  <a:pt x="5027180" y="0"/>
                </a:lnTo>
                <a:lnTo>
                  <a:pt x="5102720" y="124342"/>
                </a:lnTo>
                <a:cubicBezTo>
                  <a:pt x="5337656" y="556821"/>
                  <a:pt x="5471106" y="1052431"/>
                  <a:pt x="5471106" y="1579210"/>
                </a:cubicBezTo>
                <a:cubicBezTo>
                  <a:pt x="5471106" y="3264903"/>
                  <a:pt x="4104582" y="4631426"/>
                  <a:pt x="2418889" y="4631426"/>
                </a:cubicBezTo>
                <a:cubicBezTo>
                  <a:pt x="1944788" y="4631426"/>
                  <a:pt x="1495934" y="4523332"/>
                  <a:pt x="1095627" y="4330445"/>
                </a:cubicBezTo>
                <a:lnTo>
                  <a:pt x="1039194" y="4301325"/>
                </a:lnTo>
                <a:lnTo>
                  <a:pt x="1043650" y="4294717"/>
                </a:lnTo>
                <a:cubicBezTo>
                  <a:pt x="1049433" y="4281042"/>
                  <a:pt x="1053925" y="4266687"/>
                  <a:pt x="1056970" y="4251806"/>
                </a:cubicBezTo>
                <a:lnTo>
                  <a:pt x="1060016" y="4221593"/>
                </a:lnTo>
                <a:lnTo>
                  <a:pt x="1130491" y="4257958"/>
                </a:lnTo>
                <a:cubicBezTo>
                  <a:pt x="1520251" y="4445763"/>
                  <a:pt x="1957279" y="4551009"/>
                  <a:pt x="2418889" y="4551009"/>
                </a:cubicBezTo>
                <a:cubicBezTo>
                  <a:pt x="4060169" y="4551009"/>
                  <a:pt x="5390689" y="3220490"/>
                  <a:pt x="5390689" y="1579210"/>
                </a:cubicBezTo>
                <a:cubicBezTo>
                  <a:pt x="5390689" y="1066310"/>
                  <a:pt x="5260755" y="583758"/>
                  <a:pt x="5032009" y="162673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Freeform: Shape 22">
            <a:extLst>
              <a:ext uri="{FF2B5EF4-FFF2-40B4-BE49-F238E27FC236}">
                <a16:creationId xmlns:a16="http://schemas.microsoft.com/office/drawing/2014/main" id="{11A3A707-72D6-4BAB-8187-F8204F4ED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88530" y="1774620"/>
            <a:ext cx="3780042" cy="3780042"/>
          </a:xfrm>
          <a:custGeom>
            <a:avLst/>
            <a:gdLst>
              <a:gd name="connsiteX0" fmla="*/ 2054781 w 4109561"/>
              <a:gd name="connsiteY0" fmla="*/ 0 h 4109561"/>
              <a:gd name="connsiteX1" fmla="*/ 4109561 w 4109561"/>
              <a:gd name="connsiteY1" fmla="*/ 2054781 h 4109561"/>
              <a:gd name="connsiteX2" fmla="*/ 2054781 w 4109561"/>
              <a:gd name="connsiteY2" fmla="*/ 4109561 h 4109561"/>
              <a:gd name="connsiteX3" fmla="*/ 0 w 4109561"/>
              <a:gd name="connsiteY3" fmla="*/ 2054781 h 4109561"/>
              <a:gd name="connsiteX4" fmla="*/ 2054781 w 4109561"/>
              <a:gd name="connsiteY4" fmla="*/ 0 h 4109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09561" h="4109561">
                <a:moveTo>
                  <a:pt x="2054781" y="0"/>
                </a:moveTo>
                <a:cubicBezTo>
                  <a:pt x="3189605" y="0"/>
                  <a:pt x="4109561" y="919957"/>
                  <a:pt x="4109561" y="2054781"/>
                </a:cubicBezTo>
                <a:cubicBezTo>
                  <a:pt x="4109561" y="3189605"/>
                  <a:pt x="3189605" y="4109561"/>
                  <a:pt x="2054781" y="4109561"/>
                </a:cubicBezTo>
                <a:cubicBezTo>
                  <a:pt x="919957" y="4109561"/>
                  <a:pt x="0" y="3189605"/>
                  <a:pt x="0" y="2054781"/>
                </a:cubicBezTo>
                <a:cubicBezTo>
                  <a:pt x="0" y="919957"/>
                  <a:pt x="919957" y="0"/>
                  <a:pt x="2054781" y="0"/>
                </a:cubicBezTo>
                <a:close/>
              </a:path>
            </a:pathLst>
          </a:custGeom>
          <a:solidFill>
            <a:schemeClr val="bg1">
              <a:alpha val="25000"/>
            </a:schemeClr>
          </a:solidFill>
          <a:ln w="222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983411D-901F-4574-9926-33415AA921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13450" y="1713004"/>
            <a:ext cx="365760" cy="365760"/>
          </a:xfrm>
          <a:prstGeom prst="ellipse">
            <a:avLst/>
          </a:prstGeom>
          <a:solidFill>
            <a:schemeClr val="accent6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44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DE63C4-93AC-4022-B318-383F08675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Jiné metody učení slovíček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DDFFDF-DDDA-4E6E-8C9D-E335D00F5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Obrázky</a:t>
            </a:r>
          </a:p>
          <a:p>
            <a:r>
              <a:rPr lang="cs-CZ" dirty="0" err="1"/>
              <a:t>drill</a:t>
            </a:r>
            <a:r>
              <a:rPr lang="cs-CZ" dirty="0"/>
              <a:t> (kartičky)</a:t>
            </a:r>
          </a:p>
          <a:p>
            <a:r>
              <a:rPr lang="cs-CZ" dirty="0"/>
              <a:t>dítě musí slovíčko několikrát slyšet</a:t>
            </a:r>
          </a:p>
          <a:p>
            <a:r>
              <a:rPr lang="cs-CZ" dirty="0"/>
              <a:t>učit neosamoceně, ale propojovat s tím, co už umí (učím „</a:t>
            </a:r>
            <a:r>
              <a:rPr lang="cs-CZ" dirty="0" err="1"/>
              <a:t>dishes</a:t>
            </a:r>
            <a:r>
              <a:rPr lang="cs-CZ" dirty="0"/>
              <a:t>“ – „</a:t>
            </a:r>
            <a:r>
              <a:rPr lang="cs-CZ" dirty="0" err="1"/>
              <a:t>wash</a:t>
            </a:r>
            <a:r>
              <a:rPr lang="cs-CZ" dirty="0"/>
              <a:t> </a:t>
            </a:r>
            <a:r>
              <a:rPr lang="cs-CZ" dirty="0" err="1"/>
              <a:t>dishes</a:t>
            </a:r>
            <a:r>
              <a:rPr lang="cs-CZ" dirty="0"/>
              <a:t>“; „</a:t>
            </a:r>
            <a:r>
              <a:rPr lang="cs-CZ" dirty="0" err="1"/>
              <a:t>dishes</a:t>
            </a:r>
            <a:r>
              <a:rPr lang="cs-CZ" dirty="0"/>
              <a:t> are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kitchen</a:t>
            </a:r>
            <a:r>
              <a:rPr lang="cs-CZ" dirty="0"/>
              <a:t>“; „</a:t>
            </a:r>
            <a:r>
              <a:rPr lang="cs-CZ" dirty="0" err="1"/>
              <a:t>buy</a:t>
            </a:r>
            <a:r>
              <a:rPr lang="cs-CZ" dirty="0"/>
              <a:t> </a:t>
            </a:r>
            <a:r>
              <a:rPr lang="cs-CZ" dirty="0" err="1"/>
              <a:t>new</a:t>
            </a:r>
            <a:r>
              <a:rPr lang="cs-CZ" dirty="0"/>
              <a:t> </a:t>
            </a:r>
            <a:r>
              <a:rPr lang="cs-CZ" dirty="0" err="1"/>
              <a:t>dishes</a:t>
            </a:r>
            <a:r>
              <a:rPr lang="cs-CZ" dirty="0"/>
              <a:t>“…)</a:t>
            </a:r>
          </a:p>
          <a:p>
            <a:r>
              <a:rPr lang="cs-CZ" dirty="0"/>
              <a:t> vymýšlet krátké věty</a:t>
            </a:r>
          </a:p>
          <a:p>
            <a:r>
              <a:rPr lang="cs-CZ" dirty="0"/>
              <a:t>popisovat slovo… </a:t>
            </a:r>
          </a:p>
          <a:p>
            <a:r>
              <a:rPr lang="cs-CZ" dirty="0"/>
              <a:t>5 minut každý den – 70% opakování, jen 30% nového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0048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E4767F-B7A4-4654-836D-95B99E6A8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Logické vysvětlení, klíčová slova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7C61D3C-887D-4E22-A5DE-CB243722A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dirty="0"/>
              <a:t>1) V angličtině: </a:t>
            </a:r>
            <a:r>
              <a:rPr lang="cs-CZ" i="1" dirty="0"/>
              <a:t>ADDRESS</a:t>
            </a:r>
            <a:r>
              <a:rPr lang="cs-CZ" dirty="0"/>
              <a:t> – dvě „d“, dvě „s“ – posílám dopis, jsou v tom zapojeni dva lidé – odesilatel, adresát;  </a:t>
            </a:r>
          </a:p>
          <a:p>
            <a:pPr marL="0" indent="0">
              <a:buNone/>
            </a:pPr>
            <a:r>
              <a:rPr lang="cs-CZ" i="1" dirty="0"/>
              <a:t>ARRIVE</a:t>
            </a:r>
            <a:r>
              <a:rPr lang="cs-CZ" dirty="0"/>
              <a:t> – pojí se s předložkami AT, IN – jiná samohláska tam není (neřeknu „TO“) </a:t>
            </a:r>
          </a:p>
          <a:p>
            <a:pPr marL="0" indent="0">
              <a:buNone/>
            </a:pPr>
            <a:r>
              <a:rPr lang="cs-CZ" i="1" dirty="0"/>
              <a:t>EVEN</a:t>
            </a:r>
            <a:r>
              <a:rPr lang="cs-CZ" dirty="0"/>
              <a:t> – čtyři hlásky, znamená „sudý“, </a:t>
            </a:r>
            <a:r>
              <a:rPr lang="cs-CZ" i="1" dirty="0"/>
              <a:t>ODD</a:t>
            </a:r>
            <a:r>
              <a:rPr lang="cs-CZ" dirty="0"/>
              <a:t> – tři hlásky, „lichý“ </a:t>
            </a:r>
          </a:p>
          <a:p>
            <a:pPr marL="0" indent="0">
              <a:buNone/>
            </a:pPr>
            <a:r>
              <a:rPr lang="cs-CZ" dirty="0"/>
              <a:t>2) </a:t>
            </a:r>
            <a:r>
              <a:rPr lang="cs-CZ" i="1" dirty="0"/>
              <a:t>Anoda</a:t>
            </a:r>
            <a:r>
              <a:rPr lang="cs-CZ" dirty="0"/>
              <a:t> – kladná elektroda, protože „ano“ a „da“ (pozor na </a:t>
            </a:r>
            <a:r>
              <a:rPr lang="cs-CZ" i="1" dirty="0"/>
              <a:t>anion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    </a:t>
            </a:r>
            <a:r>
              <a:rPr lang="cs-CZ" i="1" dirty="0" err="1"/>
              <a:t>AlkOHoly</a:t>
            </a:r>
            <a:r>
              <a:rPr lang="cs-CZ" dirty="0"/>
              <a:t> – obsahují skupinu OH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Metoda klíčových slov</a:t>
            </a:r>
          </a:p>
          <a:p>
            <a:pPr marL="0" indent="0">
              <a:buNone/>
            </a:pPr>
            <a:r>
              <a:rPr lang="cs-CZ" dirty="0"/>
              <a:t>Např. při učení významu cizích slov </a:t>
            </a:r>
          </a:p>
          <a:p>
            <a:pPr marL="0" indent="0">
              <a:buNone/>
            </a:pPr>
            <a:r>
              <a:rPr lang="cs-CZ" i="1" dirty="0"/>
              <a:t> Kooperace – </a:t>
            </a:r>
            <a:r>
              <a:rPr lang="cs-CZ" dirty="0"/>
              <a:t>pomůže mi „operace“, představa týmu chirurgů u operačního stolu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3232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BBD2C3-45A0-41D8-9A2F-7DE68CF47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Jak na čísla a data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71A938-D4E9-46F4-B051-BF7237A9F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Technika Libora Peprného (Peprná Praha), další příklad propojování toho, co si mám zapamatovat, s představami: </a:t>
            </a:r>
          </a:p>
          <a:p>
            <a:pPr marL="0" indent="0">
              <a:buNone/>
            </a:pPr>
            <a:r>
              <a:rPr lang="cs-CZ" b="1" dirty="0"/>
              <a:t>Jak si zapamatovat datum požáru Národního divadla: </a:t>
            </a:r>
          </a:p>
          <a:p>
            <a:pPr marL="0" indent="0">
              <a:buNone/>
            </a:pPr>
            <a:r>
              <a:rPr lang="cs-CZ" dirty="0"/>
              <a:t>Od kolika smí děti v Čechách pít alkohol? </a:t>
            </a:r>
          </a:p>
          <a:p>
            <a:pPr marL="0" indent="0">
              <a:buNone/>
            </a:pPr>
            <a:r>
              <a:rPr lang="cs-CZ" dirty="0"/>
              <a:t>Alkoholu se také někdy říká ohnivá voda, takže si představ číslo 18 obklopené plameny. </a:t>
            </a:r>
          </a:p>
          <a:p>
            <a:pPr marL="0" indent="0">
              <a:buNone/>
            </a:pPr>
            <a:r>
              <a:rPr lang="cs-CZ" dirty="0"/>
              <a:t>Převrať do číslo. Proč? Protože převráceně, </a:t>
            </a:r>
            <a:r>
              <a:rPr lang="cs-CZ" dirty="0" err="1"/>
              <a:t>rozhozeně</a:t>
            </a:r>
            <a:r>
              <a:rPr lang="cs-CZ" dirty="0"/>
              <a:t> apod. vnímají svět lidi, kteří pijí alkohol. </a:t>
            </a:r>
          </a:p>
          <a:p>
            <a:pPr marL="0" indent="0">
              <a:buNone/>
            </a:pPr>
            <a:r>
              <a:rPr lang="cs-CZ" dirty="0"/>
              <a:t>Vidím celý letopočet – 1881 - obklopený plameny. </a:t>
            </a:r>
          </a:p>
          <a:p>
            <a:pPr marL="0" indent="0">
              <a:buNone/>
            </a:pPr>
            <a:r>
              <a:rPr lang="cs-CZ" dirty="0"/>
              <a:t>„A za dva roky bylo hotovo“. (tedy postaveno nové divadlo) </a:t>
            </a:r>
          </a:p>
        </p:txBody>
      </p:sp>
    </p:spTree>
    <p:extLst>
      <p:ext uri="{BB962C8B-B14F-4D97-AF65-F5344CB8AC3E}">
        <p14:creationId xmlns:p14="http://schemas.microsoft.com/office/powerpoint/2010/main" val="3709154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96E9B4-C622-4CB8-A977-A76D7EE99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Tvary čísel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CD1E4667-0A3A-46CE-B7B9-1B6C172D95E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602971" y="1690688"/>
            <a:ext cx="6634942" cy="4929738"/>
          </a:xfrm>
          <a:prstGeom prst="rect">
            <a:avLst/>
          </a:prstGeom>
        </p:spPr>
      </p:pic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59A5B94-93DA-4C46-9CD9-EA55350BA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605299" y="1825625"/>
            <a:ext cx="3190461" cy="405978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Každou číslici si na základě tvaru spojím s určitým předmětem. Tato spojení si musím pamatovat. </a:t>
            </a:r>
          </a:p>
          <a:p>
            <a:r>
              <a:rPr lang="cs-CZ" dirty="0"/>
              <a:t>Pokud si mám zapamatovat delší číslo – PIN, výšku Sněžky – spojím si do </a:t>
            </a:r>
            <a:r>
              <a:rPr lang="cs-CZ" dirty="0" err="1"/>
              <a:t>přiběhu</a:t>
            </a:r>
            <a:r>
              <a:rPr lang="cs-CZ" dirty="0"/>
              <a:t> všechny příslušné předměty.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3151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35670D-17FA-4D2D-8342-B6826CB87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Příběhy na základě tvaru čísel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A4B49B-EBD7-4C19-AE40-296A1BFA4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PIN: 8374 (Sněhulák stojí před bankomatem, nemůže vybrat, protože má pouta, přesekne je sekyrou, vybere vše a pořídí si plachetnici. </a:t>
            </a:r>
          </a:p>
          <a:p>
            <a:r>
              <a:rPr lang="cs-CZ" dirty="0"/>
              <a:t>Cesta na Sněžku (Jdu na ni v noci, svítím si svíčkou, proti mně slon, snese vajíčko, to pukne a vypadnou pouta. Těmi se na vrcholku připoutám k hoře, protože fouká vítr.)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7529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F8C8D3-32C3-4CB7-9792-E17FF8201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Metoda loci (palác paměti)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2489B7-B57E-4501-B014-EA7BB7B02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Vytvořím si v duchu trasu po nějakém důvěrně známém místě (byt, dům, cesta do školy…) </a:t>
            </a:r>
          </a:p>
          <a:p>
            <a:r>
              <a:rPr lang="cs-CZ" dirty="0"/>
              <a:t>Na trase si navrhnu různé „zastávky“ (vchod do domu – dopisní schránka – vydlaždičkovaná chodba – místnost na popelnice – výtah – dveře do bytu – věšák v předsíni…) </a:t>
            </a:r>
          </a:p>
          <a:p>
            <a:r>
              <a:rPr lang="cs-CZ" dirty="0"/>
              <a:t>Na jednotlivých místech si pak ukládám k zapamatování jednotlivé informace </a:t>
            </a:r>
          </a:p>
          <a:p>
            <a:r>
              <a:rPr lang="cs-CZ" dirty="0"/>
              <a:t>Dobré natrénovat na jídle: hladká mouka – mandle – mléko – citron – skořice – med – vajíčko – šlehačka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1858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B2991C-9EEC-49D4-8C11-17E0C4D42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Hry a aktivity rozvíjejí paměť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C045B1-3048-4A8C-86CF-8011831832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Když jsme jeli k moři, vzali jsme si šnorchl. … Když jsem jeli k moři, vzali jsme si šnorchl a plavky. Když jsem jeli k moři, vzali jsme si šnorchl, plavky a deku. </a:t>
            </a:r>
            <a:r>
              <a:rPr lang="cs-CZ" i="1" dirty="0"/>
              <a:t>(Možné hrát prakticky s čímkoli, i s čísly a odbornými termíny). </a:t>
            </a:r>
          </a:p>
          <a:p>
            <a:r>
              <a:rPr lang="cs-CZ" dirty="0" err="1"/>
              <a:t>Kimova</a:t>
            </a:r>
            <a:r>
              <a:rPr lang="cs-CZ" dirty="0"/>
              <a:t> hra (</a:t>
            </a:r>
            <a:r>
              <a:rPr lang="cs-CZ" i="1" dirty="0"/>
              <a:t>např. Jaký pojem ze stolu zmizel?</a:t>
            </a:r>
            <a:r>
              <a:rPr lang="cs-CZ" dirty="0"/>
              <a:t>) </a:t>
            </a:r>
          </a:p>
          <a:p>
            <a:r>
              <a:rPr lang="cs-CZ" dirty="0"/>
              <a:t>Loto</a:t>
            </a:r>
          </a:p>
          <a:p>
            <a:r>
              <a:rPr lang="cs-CZ" dirty="0" err="1"/>
              <a:t>Brainbox</a:t>
            </a:r>
            <a:endParaRPr lang="cs-CZ" dirty="0"/>
          </a:p>
          <a:p>
            <a:r>
              <a:rPr lang="cs-CZ" dirty="0"/>
              <a:t>Slovo psaná na záda</a:t>
            </a:r>
          </a:p>
          <a:p>
            <a:r>
              <a:rPr lang="cs-CZ" dirty="0"/>
              <a:t>Bomba; minutovky </a:t>
            </a:r>
            <a:r>
              <a:rPr lang="cs-CZ" i="1" dirty="0"/>
              <a:t>(na kolik pojmů si vzpomeneš za minutu)</a:t>
            </a:r>
          </a:p>
          <a:p>
            <a:r>
              <a:rPr lang="cs-CZ" dirty="0"/>
              <a:t>Rýmování a rapování (anglické „science </a:t>
            </a:r>
            <a:r>
              <a:rPr lang="cs-CZ" dirty="0" err="1"/>
              <a:t>songs</a:t>
            </a:r>
            <a:r>
              <a:rPr lang="cs-CZ" dirty="0"/>
              <a:t>“)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2147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5E52C2-D707-4B7A-B516-945AF85D8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Obsah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F2E9E32-653B-4148-8FA3-E4F23EFDD48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Dva důležité principy</a:t>
            </a:r>
          </a:p>
          <a:p>
            <a:r>
              <a:rPr lang="cs-CZ" dirty="0"/>
              <a:t>Četnost opakování </a:t>
            </a:r>
          </a:p>
          <a:p>
            <a:r>
              <a:rPr lang="cs-CZ" dirty="0"/>
              <a:t>Učení podporující paměť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Paměťové techniky</a:t>
            </a:r>
          </a:p>
          <a:p>
            <a:r>
              <a:rPr lang="cs-CZ" dirty="0"/>
              <a:t>Akronymy</a:t>
            </a:r>
          </a:p>
          <a:p>
            <a:r>
              <a:rPr lang="cs-CZ" dirty="0"/>
              <a:t>Akrostichy</a:t>
            </a:r>
          </a:p>
          <a:p>
            <a:r>
              <a:rPr lang="cs-CZ" dirty="0"/>
              <a:t>Kategorizace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AF14689-828D-425D-8F1A-D5B43BC66FA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dirty="0"/>
              <a:t>Asociace </a:t>
            </a:r>
          </a:p>
          <a:p>
            <a:r>
              <a:rPr lang="cs-CZ" dirty="0"/>
              <a:t>Asociace při učení slovíček </a:t>
            </a:r>
          </a:p>
          <a:p>
            <a:r>
              <a:rPr lang="cs-CZ" dirty="0"/>
              <a:t>Jiné metody učení slovíček</a:t>
            </a:r>
          </a:p>
          <a:p>
            <a:r>
              <a:rPr lang="cs-CZ" dirty="0"/>
              <a:t>Logické vysvětlení, klíčová slova</a:t>
            </a:r>
          </a:p>
          <a:p>
            <a:r>
              <a:rPr lang="cs-CZ" dirty="0"/>
              <a:t>Jak na čísla a data</a:t>
            </a:r>
          </a:p>
          <a:p>
            <a:r>
              <a:rPr lang="cs-CZ" dirty="0"/>
              <a:t>Tvary čísel </a:t>
            </a:r>
          </a:p>
          <a:p>
            <a:r>
              <a:rPr lang="cs-CZ" dirty="0"/>
              <a:t>Metoda loci</a:t>
            </a:r>
            <a:endParaRPr lang="cs-CZ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Hry podporující rozvoj paměti</a:t>
            </a:r>
          </a:p>
        </p:txBody>
      </p:sp>
    </p:spTree>
    <p:extLst>
      <p:ext uri="{BB962C8B-B14F-4D97-AF65-F5344CB8AC3E}">
        <p14:creationId xmlns:p14="http://schemas.microsoft.com/office/powerpoint/2010/main" val="353286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8D2FBB-7124-4C22-85A7-D4490FCB3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>
                <a:solidFill>
                  <a:srgbClr val="C00000"/>
                </a:solidFill>
              </a:rPr>
              <a:t>Opakovat, opakovat, opakovat… </a:t>
            </a:r>
            <a:br>
              <a:rPr lang="cs-CZ" sz="3600" dirty="0">
                <a:solidFill>
                  <a:srgbClr val="C00000"/>
                </a:solidFill>
              </a:rPr>
            </a:br>
            <a:r>
              <a:rPr lang="cs-CZ" sz="2800" dirty="0"/>
              <a:t>Je potřeba vracet se k probranému znovu a znovu, ideálně přibližně v těchto rozestupech: 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69DAB5-81C1-4ED8-87D2-6B1F3379D8F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První opakování </a:t>
            </a:r>
          </a:p>
          <a:p>
            <a:endParaRPr lang="cs-CZ" dirty="0"/>
          </a:p>
          <a:p>
            <a:r>
              <a:rPr lang="cs-CZ" dirty="0"/>
              <a:t>Druhé opakování </a:t>
            </a:r>
          </a:p>
          <a:p>
            <a:endParaRPr lang="cs-CZ" dirty="0"/>
          </a:p>
          <a:p>
            <a:r>
              <a:rPr lang="cs-CZ" dirty="0"/>
              <a:t>Třetí opakování</a:t>
            </a:r>
          </a:p>
          <a:p>
            <a:endParaRPr lang="cs-CZ" dirty="0"/>
          </a:p>
          <a:p>
            <a:r>
              <a:rPr lang="cs-CZ" dirty="0"/>
              <a:t>Čtvrté opakování </a:t>
            </a:r>
          </a:p>
          <a:p>
            <a:endParaRPr lang="cs-CZ" dirty="0"/>
          </a:p>
          <a:p>
            <a:r>
              <a:rPr lang="cs-CZ" dirty="0"/>
              <a:t>Páté opakování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0E8F809-6426-4C20-B4C9-F9976EDEF8C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Okamžitě</a:t>
            </a:r>
          </a:p>
          <a:p>
            <a:endParaRPr lang="cs-CZ" dirty="0"/>
          </a:p>
          <a:p>
            <a:r>
              <a:rPr lang="cs-CZ" dirty="0"/>
              <a:t>Po 24 hodinách </a:t>
            </a:r>
          </a:p>
          <a:p>
            <a:endParaRPr lang="cs-CZ" dirty="0"/>
          </a:p>
          <a:p>
            <a:r>
              <a:rPr lang="cs-CZ" dirty="0"/>
              <a:t>Po týdnu</a:t>
            </a:r>
          </a:p>
          <a:p>
            <a:endParaRPr lang="cs-CZ" dirty="0"/>
          </a:p>
          <a:p>
            <a:r>
              <a:rPr lang="cs-CZ" dirty="0"/>
              <a:t>Po měsíci</a:t>
            </a:r>
          </a:p>
          <a:p>
            <a:endParaRPr lang="cs-CZ" dirty="0"/>
          </a:p>
          <a:p>
            <a:r>
              <a:rPr lang="cs-CZ" dirty="0"/>
              <a:t>Po 3 měsících</a:t>
            </a:r>
          </a:p>
          <a:p>
            <a:endParaRPr lang="cs-CZ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1F8D0A6F-1CA7-43FE-859B-E18C8B1A2301}"/>
              </a:ext>
            </a:extLst>
          </p:cNvPr>
          <p:cNvSpPr/>
          <p:nvPr/>
        </p:nvSpPr>
        <p:spPr>
          <a:xfrm>
            <a:off x="4691270" y="1825625"/>
            <a:ext cx="978408" cy="4846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C00000"/>
              </a:solidFill>
            </a:endParaRPr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6E34E1D5-46EE-4D6B-A016-68E6479F7701}"/>
              </a:ext>
            </a:extLst>
          </p:cNvPr>
          <p:cNvSpPr/>
          <p:nvPr/>
        </p:nvSpPr>
        <p:spPr>
          <a:xfrm>
            <a:off x="4691270" y="2715773"/>
            <a:ext cx="978408" cy="4846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11874E1C-EFA3-42BE-A52D-1755C23F85B5}"/>
              </a:ext>
            </a:extLst>
          </p:cNvPr>
          <p:cNvSpPr/>
          <p:nvPr/>
        </p:nvSpPr>
        <p:spPr>
          <a:xfrm>
            <a:off x="4691270" y="4547744"/>
            <a:ext cx="978408" cy="4846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1F3710B6-6591-45BE-B068-0C395FD13AC7}"/>
              </a:ext>
            </a:extLst>
          </p:cNvPr>
          <p:cNvSpPr/>
          <p:nvPr/>
        </p:nvSpPr>
        <p:spPr>
          <a:xfrm>
            <a:off x="4691270" y="3631758"/>
            <a:ext cx="978408" cy="4846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6CA55428-6898-4C08-BB9E-55780276B1B7}"/>
              </a:ext>
            </a:extLst>
          </p:cNvPr>
          <p:cNvSpPr/>
          <p:nvPr/>
        </p:nvSpPr>
        <p:spPr>
          <a:xfrm>
            <a:off x="4691270" y="5463729"/>
            <a:ext cx="978408" cy="484632"/>
          </a:xfrm>
          <a:prstGeom prst="right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984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B9A47C-2956-4F53-8CB9-320539B16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Kolik si toho zapamatujeme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1EC7CC-DF31-473B-ACE0-79D50200E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10% z toho, co </a:t>
            </a:r>
            <a:r>
              <a:rPr lang="cs-CZ" dirty="0">
                <a:solidFill>
                  <a:srgbClr val="C00000"/>
                </a:solidFill>
              </a:rPr>
              <a:t>slyšíme </a:t>
            </a:r>
          </a:p>
          <a:p>
            <a:r>
              <a:rPr lang="cs-CZ" dirty="0"/>
              <a:t>15% z toho, co </a:t>
            </a:r>
            <a:r>
              <a:rPr lang="cs-CZ" dirty="0">
                <a:solidFill>
                  <a:srgbClr val="C00000"/>
                </a:solidFill>
              </a:rPr>
              <a:t>vidíme </a:t>
            </a:r>
          </a:p>
          <a:p>
            <a:r>
              <a:rPr lang="cs-CZ" dirty="0"/>
              <a:t>20% z toho, co </a:t>
            </a:r>
            <a:r>
              <a:rPr lang="cs-CZ" dirty="0">
                <a:solidFill>
                  <a:srgbClr val="C00000"/>
                </a:solidFill>
              </a:rPr>
              <a:t>současně vidíme a slyšíme </a:t>
            </a:r>
            <a:r>
              <a:rPr lang="cs-CZ" sz="2000" i="1" dirty="0"/>
              <a:t>(ideálně nejen doprovázet výklad a procvičování obrázky a pod, ale i ptát se, co na obrázku bylo, případně jak si dítě/student něco představuje; využít třeba i pohybovou paměť – doprovázet gesty atd.)</a:t>
            </a:r>
            <a:endParaRPr lang="cs-CZ" dirty="0"/>
          </a:p>
          <a:p>
            <a:r>
              <a:rPr lang="cs-CZ" dirty="0"/>
              <a:t>40% z toho, o čem </a:t>
            </a:r>
            <a:r>
              <a:rPr lang="cs-CZ" dirty="0">
                <a:solidFill>
                  <a:srgbClr val="C00000"/>
                </a:solidFill>
              </a:rPr>
              <a:t>diskutujeme</a:t>
            </a:r>
            <a:r>
              <a:rPr lang="cs-CZ" dirty="0"/>
              <a:t> </a:t>
            </a:r>
            <a:r>
              <a:rPr lang="cs-CZ" sz="2000" i="1" dirty="0"/>
              <a:t>(záměrně tvrdit nesprávné věci, dítě musí vyvrátit) </a:t>
            </a:r>
          </a:p>
          <a:p>
            <a:r>
              <a:rPr lang="cs-CZ" dirty="0"/>
              <a:t>80% z toho, co přímo </a:t>
            </a:r>
            <a:r>
              <a:rPr lang="cs-CZ" dirty="0">
                <a:solidFill>
                  <a:srgbClr val="C00000"/>
                </a:solidFill>
              </a:rPr>
              <a:t>zažijeme a děláme </a:t>
            </a:r>
          </a:p>
          <a:p>
            <a:r>
              <a:rPr lang="cs-CZ" dirty="0"/>
              <a:t>90% z toho, co </a:t>
            </a:r>
            <a:r>
              <a:rPr lang="cs-CZ" dirty="0">
                <a:solidFill>
                  <a:srgbClr val="C00000"/>
                </a:solidFill>
              </a:rPr>
              <a:t>se pokoušíme naučit druhé</a:t>
            </a:r>
            <a:r>
              <a:rPr lang="cs-CZ" sz="4400" dirty="0">
                <a:solidFill>
                  <a:srgbClr val="C00000"/>
                </a:solidFill>
              </a:rPr>
              <a:t> </a:t>
            </a:r>
            <a:r>
              <a:rPr lang="cs-CZ" sz="2600" i="1" dirty="0"/>
              <a:t>(ve hře např. vstoupit do role „</a:t>
            </a:r>
            <a:r>
              <a:rPr lang="cs-CZ" sz="2600" i="1" dirty="0" err="1"/>
              <a:t>natvrdlého</a:t>
            </a:r>
            <a:r>
              <a:rPr lang="cs-CZ" sz="2600" i="1" dirty="0"/>
              <a:t> novináře; napsat pojmy na lístečky, dát je před sebe lícem dolů, střídat se s dítětem – vytahovat si lístečky, vzájemně si je vysvětlovat a hádat; nebo se na ně ptát tak, že ten, kdo ví, může odpovídat jen ano/ne)</a:t>
            </a:r>
          </a:p>
        </p:txBody>
      </p:sp>
    </p:spTree>
    <p:extLst>
      <p:ext uri="{BB962C8B-B14F-4D97-AF65-F5344CB8AC3E}">
        <p14:creationId xmlns:p14="http://schemas.microsoft.com/office/powerpoint/2010/main" val="1740954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57E9F6-821A-43E6-A5C6-45DA16050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Akronyma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F5D563-C098-4811-A311-26A953CD2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Slova (často nesmyslná) sestavená z prvních písmen pojmů, která je třeba si zapamatovat. </a:t>
            </a:r>
          </a:p>
          <a:p>
            <a:pPr marL="0" indent="0">
              <a:buNone/>
            </a:pPr>
            <a:r>
              <a:rPr lang="cs-CZ" dirty="0"/>
              <a:t>Zkuste hledat, nejvíce funguje, když si žák/student najde či vytvoří takové slovo sám.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ŠOG </a:t>
            </a:r>
            <a:r>
              <a:rPr lang="cs-CZ" i="1" dirty="0"/>
              <a:t>(lidoopi: šimpanz, orangutan, gorila) </a:t>
            </a:r>
          </a:p>
          <a:p>
            <a:r>
              <a:rPr lang="cs-CZ" dirty="0" err="1"/>
              <a:t>BraProDaLiDvěHuTaČe</a:t>
            </a:r>
            <a:r>
              <a:rPr lang="cs-CZ" dirty="0"/>
              <a:t> </a:t>
            </a:r>
            <a:r>
              <a:rPr lang="cs-CZ" i="1" dirty="0"/>
              <a:t>(opery B. Smetany: Braniboři v Čechách, Prodaná nevěsta, Dalibor, Libuše…) </a:t>
            </a:r>
          </a:p>
          <a:p>
            <a:r>
              <a:rPr lang="cs-CZ" dirty="0"/>
              <a:t>(Z)A D E K / DEKA </a:t>
            </a:r>
            <a:r>
              <a:rPr lang="cs-CZ" i="1" dirty="0"/>
              <a:t>(vitamíny rozpustné v tucích; „Z“ se přidává pro snazší zapamatování)</a:t>
            </a:r>
          </a:p>
          <a:p>
            <a:r>
              <a:rPr lang="cs-CZ" b="1" dirty="0" err="1"/>
              <a:t>p</a:t>
            </a:r>
            <a:r>
              <a:rPr lang="cs-CZ" dirty="0" err="1"/>
              <a:t>o</a:t>
            </a:r>
            <a:r>
              <a:rPr lang="cs-CZ" b="1" dirty="0" err="1"/>
              <a:t>č</a:t>
            </a:r>
            <a:r>
              <a:rPr lang="cs-CZ" dirty="0" err="1"/>
              <a:t>ů</a:t>
            </a:r>
            <a:r>
              <a:rPr lang="cs-CZ" b="1" dirty="0" err="1"/>
              <a:t>r</a:t>
            </a:r>
            <a:r>
              <a:rPr lang="cs-CZ" dirty="0" err="1"/>
              <a:t>á</a:t>
            </a:r>
            <a:r>
              <a:rPr lang="cs-CZ" b="1" dirty="0" err="1"/>
              <a:t>v</a:t>
            </a:r>
            <a:r>
              <a:rPr lang="cs-CZ" dirty="0" err="1"/>
              <a:t>á</a:t>
            </a:r>
            <a:r>
              <a:rPr lang="cs-CZ" dirty="0"/>
              <a:t> </a:t>
            </a:r>
            <a:r>
              <a:rPr lang="cs-CZ" i="1" dirty="0"/>
              <a:t>(mluvnické kategorie </a:t>
            </a:r>
            <a:r>
              <a:rPr lang="cs-CZ" i="1" dirty="0" err="1"/>
              <a:t>podst</a:t>
            </a:r>
            <a:r>
              <a:rPr lang="cs-CZ" i="1" dirty="0"/>
              <a:t>. jmen – pád, číslo, rod a vzor)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6719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2B1FC5-D1AD-4D70-9090-64B482BC2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Akrostichy … (ale s představami)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D78AE2-8960-418A-A0BB-E42BA8933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dirty="0"/>
              <a:t>Stejný princip, ale jde už o celé věty.</a:t>
            </a:r>
            <a:endParaRPr lang="cs-CZ" sz="2000" i="1" dirty="0"/>
          </a:p>
          <a:p>
            <a:r>
              <a:rPr lang="cs-CZ" sz="2000" dirty="0"/>
              <a:t>Šetři se osle. </a:t>
            </a:r>
            <a:r>
              <a:rPr lang="cs-CZ" sz="2000" i="1" dirty="0"/>
              <a:t>(napovídá čísla „šest, tři, sedm, osm – tedy 6 378, rovníkový poloměr Země v km) </a:t>
            </a:r>
          </a:p>
          <a:p>
            <a:r>
              <a:rPr lang="cs-CZ" sz="2000" dirty="0"/>
              <a:t>Malý Bedřich Hájek bezostyšně Gottovi záviděl nové sváteční hudební halekavé klipy. </a:t>
            </a:r>
            <a:r>
              <a:rPr lang="cs-CZ" sz="2000" i="1" dirty="0"/>
              <a:t>(první písmena slov odpovídají prvním písmenům v příjmení našich prezidentů; ten současný do věty nezakomponován </a:t>
            </a:r>
            <a:r>
              <a:rPr lang="cs-CZ" sz="2000" i="1" dirty="0">
                <a:sym typeface="Wingdings" panose="05000000000000000000" pitchFamily="2" charset="2"/>
              </a:rPr>
              <a:t>) </a:t>
            </a:r>
            <a:endParaRPr lang="cs-CZ" sz="2000" i="1" dirty="0"/>
          </a:p>
          <a:p>
            <a:r>
              <a:rPr lang="cs-CZ" sz="2000" dirty="0"/>
              <a:t>Ivan vedl Xavera lesní cestou do města. </a:t>
            </a:r>
            <a:r>
              <a:rPr lang="cs-CZ" sz="2000" i="1" dirty="0"/>
              <a:t>(římské číslice  – I, V, X, L, C, D, M) </a:t>
            </a:r>
          </a:p>
          <a:p>
            <a:r>
              <a:rPr lang="cs-CZ" sz="2000" dirty="0"/>
              <a:t>Čestmír objevil žábu zalezlou mezi interesantními fialkami. / Červená opice žrala zelený meloun indickému fakírovi. </a:t>
            </a:r>
            <a:r>
              <a:rPr lang="cs-CZ" sz="2000" i="1" dirty="0"/>
              <a:t>(pořadí barev v duze – červená, oranžová, žlutá…)</a:t>
            </a:r>
          </a:p>
          <a:p>
            <a:pPr>
              <a:buFontTx/>
              <a:buChar char="-"/>
            </a:pPr>
            <a:r>
              <a:rPr lang="cs-CZ" sz="2000" dirty="0"/>
              <a:t>Pozor, aby věty spíš nestresovaly, nesmí být moc dlouhé a složité. </a:t>
            </a:r>
          </a:p>
          <a:p>
            <a:pPr>
              <a:buFontTx/>
              <a:buChar char="-"/>
            </a:pPr>
            <a:r>
              <a:rPr lang="cs-CZ" sz="2000" dirty="0"/>
              <a:t>Spojovat s představami </a:t>
            </a:r>
            <a:r>
              <a:rPr lang="cs-CZ" sz="2000" i="1" dirty="0"/>
              <a:t>(např. dva kluci Ivan a Xaver - ve fotbalových dresech jdou z vesnice přes les na zápas do města) </a:t>
            </a:r>
          </a:p>
          <a:p>
            <a:pPr>
              <a:buFontTx/>
              <a:buChar char="-"/>
            </a:pPr>
            <a:r>
              <a:rPr lang="cs-CZ" sz="2000" dirty="0"/>
              <a:t>Děti/studenti vymýšlejí sami s naší pomocí, nejlépe fungují věty krátké a vtipné, které se týkají dotyčného. </a:t>
            </a:r>
          </a:p>
          <a:p>
            <a:pPr>
              <a:buFontTx/>
              <a:buChar char="-"/>
            </a:pPr>
            <a:endParaRPr lang="cs-CZ" sz="2200" i="1" dirty="0"/>
          </a:p>
          <a:p>
            <a:pPr>
              <a:buFontTx/>
              <a:buChar char="-"/>
            </a:pPr>
            <a:endParaRPr lang="cs-CZ" sz="22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5029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486F1D-C3C0-411D-A840-B4AC61534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Kategorizace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6AC8EE-E1CD-4514-A1B6-2BE727742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  <a:r>
              <a:rPr lang="cs-CZ" sz="1800" dirty="0"/>
              <a:t>DATEL     PES       KOČKA         RYS       GRIZZLY        PANDA        SLAVÍK </a:t>
            </a:r>
          </a:p>
          <a:p>
            <a:pPr marL="0" indent="0">
              <a:buNone/>
            </a:pPr>
            <a:r>
              <a:rPr lang="cs-CZ" sz="1800" dirty="0"/>
              <a:t>        SKŘIVAN               OTAKÁREK               ŠKVOR            JAGUÁR </a:t>
            </a:r>
          </a:p>
          <a:p>
            <a:pPr marL="0" indent="0">
              <a:buNone/>
            </a:pPr>
            <a:r>
              <a:rPr lang="cs-CZ" sz="1800" dirty="0"/>
              <a:t>KOALA           GEPARD                     OVCE            STRAKAPOUD         LEV</a:t>
            </a:r>
          </a:p>
          <a:p>
            <a:pPr marL="0" indent="0">
              <a:buNone/>
            </a:pPr>
            <a:r>
              <a:rPr lang="cs-CZ" sz="1800" dirty="0"/>
              <a:t>     LEDNÍ MEDVĚD        PUMA               MOUCHA              VČELA     </a:t>
            </a:r>
          </a:p>
          <a:p>
            <a:pPr marL="0" indent="0">
              <a:buNone/>
            </a:pPr>
            <a:r>
              <a:rPr lang="cs-CZ" sz="1800" dirty="0"/>
              <a:t>VRABEC           KRÁLÍK              MÝVAL              PERLIČKA            STONOŽKA</a:t>
            </a:r>
          </a:p>
          <a:p>
            <a:pPr marL="0" indent="0">
              <a:buNone/>
            </a:pPr>
            <a:r>
              <a:rPr lang="cs-CZ" sz="1800" dirty="0"/>
              <a:t>Kdybychom si tato slova měli zapamatovat za dvě minuty, lépe se nám to podaří, když si je roztřídíme do kategorií – </a:t>
            </a:r>
            <a:r>
              <a:rPr lang="cs-CZ" sz="1800" dirty="0" err="1"/>
              <a:t>např</a:t>
            </a:r>
            <a:r>
              <a:rPr lang="cs-CZ" sz="1800" dirty="0"/>
              <a:t>: ptáci, hmyz, domácí zvířata, kočkovité šelmy, medvědi </a:t>
            </a:r>
          </a:p>
          <a:p>
            <a:pPr marL="0" indent="0">
              <a:buNone/>
            </a:pPr>
            <a:r>
              <a:rPr lang="cs-CZ" sz="1800" b="1" dirty="0"/>
              <a:t>Ve škole uplatníme např.: </a:t>
            </a:r>
          </a:p>
          <a:p>
            <a:pPr>
              <a:buFontTx/>
              <a:buChar char="-"/>
            </a:pPr>
            <a:r>
              <a:rPr lang="cs-CZ" sz="1800" dirty="0"/>
              <a:t>Při opakování historických událostí: Pamatuješ si, jaká tam byla různá data / významné osobností / místa?</a:t>
            </a:r>
          </a:p>
          <a:p>
            <a:pPr>
              <a:buFontTx/>
              <a:buChar char="-"/>
            </a:pPr>
            <a:r>
              <a:rPr lang="cs-CZ" sz="1800" dirty="0"/>
              <a:t>Žák se má naučit různá odvětví průmyslu – přiřadíme k sobě třeba průmysl potravinářský, sklářský, keramický (ze sklenic, misek jíme) </a:t>
            </a:r>
          </a:p>
          <a:p>
            <a:pPr>
              <a:buFontTx/>
              <a:buChar char="-"/>
            </a:pPr>
            <a:r>
              <a:rPr lang="cs-CZ" sz="1800" dirty="0"/>
              <a:t>Při učení slovíček </a:t>
            </a:r>
          </a:p>
          <a:p>
            <a:pPr>
              <a:buFontTx/>
              <a:buChar char="-"/>
            </a:pPr>
            <a:endParaRPr lang="cs-CZ" sz="1800" dirty="0"/>
          </a:p>
          <a:p>
            <a:pPr>
              <a:buFontTx/>
              <a:buChar char="-"/>
            </a:pPr>
            <a:endParaRPr lang="cs-CZ" sz="1800" dirty="0"/>
          </a:p>
          <a:p>
            <a:pPr marL="0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41829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D74B05-C0A2-4662-A392-1303DD2B9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Asociace… (zase obrazy) a jejich řetězení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D74C83-2433-4961-969E-B96EB28E8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Potřebuji si zapamatovat následujících pět slov: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i="1" dirty="0"/>
              <a:t>PAPÍR    OKNO     HLEMÝŽĎ        AUTO        KYTARA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Vytvořím si obrazy, propojím je. </a:t>
            </a:r>
          </a:p>
          <a:p>
            <a:pPr marL="0" indent="0">
              <a:buNone/>
            </a:pPr>
            <a:r>
              <a:rPr lang="cs-CZ" dirty="0"/>
              <a:t>Nechávám obrazy vznikat v hlavě, někdy spojím do (často </a:t>
            </a:r>
            <a:r>
              <a:rPr lang="cs-CZ" dirty="0" err="1"/>
              <a:t>absurního</a:t>
            </a:r>
            <a:r>
              <a:rPr lang="cs-CZ" dirty="0"/>
              <a:t>) příběhu. </a:t>
            </a:r>
            <a:r>
              <a:rPr lang="cs-CZ" sz="2100" i="1" dirty="0"/>
              <a:t>(např.: Srolovaný papír hodím na okno, to se otevře a za ním se objeví hlemýžď, který řídí auto a na zadním sedadle má položenou kytaru.)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Ve škole: </a:t>
            </a:r>
          </a:p>
          <a:p>
            <a:pPr marL="0" indent="0">
              <a:buNone/>
            </a:pPr>
            <a:r>
              <a:rPr lang="cs-CZ" dirty="0"/>
              <a:t>- vzory ženského rodu </a:t>
            </a:r>
            <a:r>
              <a:rPr lang="cs-CZ" i="1" dirty="0"/>
              <a:t>(představa usmívající se a zpívající ženy s růží, najednou přiletí kost, praští ji, úsměv ji přejde)</a:t>
            </a:r>
          </a:p>
          <a:p>
            <a:pPr>
              <a:buFontTx/>
              <a:buChar char="-"/>
            </a:pPr>
            <a:r>
              <a:rPr lang="cs-CZ" dirty="0"/>
              <a:t>několik států (s čím si spojuješ – </a:t>
            </a:r>
            <a:r>
              <a:rPr lang="cs-CZ" i="1" dirty="0"/>
              <a:t>Francii, Velkou Británii, Itálii, Německo</a:t>
            </a:r>
            <a:r>
              <a:rPr lang="cs-CZ" dirty="0"/>
              <a:t>? – jídlo, sport…) 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831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107CA2-A682-4CDF-BE30-6648779E1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Asociace při učení slovíček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88516C-9EDA-4AB1-8F19-DCFD0C0C7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dirty="0"/>
              <a:t>Asociace a vizualizace – tzv. klíčová slova </a:t>
            </a:r>
          </a:p>
          <a:p>
            <a:pPr marL="0" indent="0">
              <a:buNone/>
            </a:pPr>
            <a:r>
              <a:rPr lang="cs-CZ" sz="2400" dirty="0"/>
              <a:t>CHAIR – 1) dítě si představí slovíčko na základě českého významu</a:t>
            </a:r>
          </a:p>
          <a:p>
            <a:pPr marL="0" indent="0">
              <a:buNone/>
            </a:pPr>
            <a:r>
              <a:rPr lang="cs-CZ" sz="2400" dirty="0"/>
              <a:t>               2) najde si podobně znějící české slovíčko („černý“) </a:t>
            </a:r>
          </a:p>
          <a:p>
            <a:pPr marL="0" indent="0">
              <a:buNone/>
            </a:pPr>
            <a:r>
              <a:rPr lang="cs-CZ" sz="2400" dirty="0"/>
              <a:t>                3) představa nějakého výjevu, propojení </a:t>
            </a:r>
            <a:r>
              <a:rPr lang="cs-CZ" sz="2400" i="1" dirty="0"/>
              <a:t>(jedna černá židle uprostřed hromady bílých, černoušek na židli…) </a:t>
            </a:r>
          </a:p>
          <a:p>
            <a:pPr marL="0" indent="0">
              <a:buNone/>
            </a:pPr>
            <a:r>
              <a:rPr lang="cs-CZ" sz="2400" dirty="0"/>
              <a:t>DOLL </a:t>
            </a:r>
            <a:r>
              <a:rPr lang="cs-CZ" sz="2400" i="1" dirty="0"/>
              <a:t>(panenka s dolíčky na tváři)</a:t>
            </a:r>
          </a:p>
          <a:p>
            <a:pPr marL="0" indent="0">
              <a:buNone/>
            </a:pPr>
            <a:r>
              <a:rPr lang="cs-CZ" sz="2400" dirty="0"/>
              <a:t>SUN (</a:t>
            </a:r>
            <a:r>
              <a:rPr lang="cs-CZ" sz="2400" i="1" dirty="0"/>
              <a:t>sandálky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3500" dirty="0"/>
              <a:t>Netrápit se tím, že dítě/student tak může slovíčko špatně vyslovovat, přenese do cizího jazyka českou výslovnost. Netýká se to mnoha slovíček a technika často pomáhá. </a:t>
            </a:r>
          </a:p>
        </p:txBody>
      </p:sp>
    </p:spTree>
    <p:extLst>
      <p:ext uri="{BB962C8B-B14F-4D97-AF65-F5344CB8AC3E}">
        <p14:creationId xmlns:p14="http://schemas.microsoft.com/office/powerpoint/2010/main" val="42558208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</TotalTime>
  <Words>1474</Words>
  <Application>Microsoft Office PowerPoint</Application>
  <PresentationFormat>Širokoúhlá obrazovka</PresentationFormat>
  <Paragraphs>139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Motiv Office</vt:lpstr>
      <vt:lpstr>Paměťové techniky</vt:lpstr>
      <vt:lpstr>Obsah</vt:lpstr>
      <vt:lpstr>Opakovat, opakovat, opakovat…  Je potřeba vracet se k probranému znovu a znovu, ideálně přibližně v těchto rozestupech: </vt:lpstr>
      <vt:lpstr>Kolik si toho zapamatujeme</vt:lpstr>
      <vt:lpstr>Akronyma </vt:lpstr>
      <vt:lpstr>Akrostichy … (ale s představami) </vt:lpstr>
      <vt:lpstr>Kategorizace </vt:lpstr>
      <vt:lpstr>Asociace… (zase obrazy) a jejich řetězení</vt:lpstr>
      <vt:lpstr>Asociace při učení slovíček</vt:lpstr>
      <vt:lpstr>Jiné metody učení slovíček </vt:lpstr>
      <vt:lpstr>Logické vysvětlení, klíčová slova </vt:lpstr>
      <vt:lpstr>Jak na čísla a data </vt:lpstr>
      <vt:lpstr>Tvary čísel</vt:lpstr>
      <vt:lpstr>Příběhy na základě tvaru čísel </vt:lpstr>
      <vt:lpstr>Metoda loci (palác paměti)</vt:lpstr>
      <vt:lpstr>Hry a aktivity rozvíjejí paměť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Paměťové techniky</dc:title>
  <dc:creator>Helena Šilhánková</dc:creator>
  <cp:lastModifiedBy>Helena Šilhánková</cp:lastModifiedBy>
  <cp:revision>40</cp:revision>
  <dcterms:created xsi:type="dcterms:W3CDTF">2022-04-24T14:02:32Z</dcterms:created>
  <dcterms:modified xsi:type="dcterms:W3CDTF">2022-05-02T06:39:47Z</dcterms:modified>
</cp:coreProperties>
</file>