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264" r:id="rId5"/>
    <p:sldId id="276" r:id="rId6"/>
    <p:sldId id="266" r:id="rId7"/>
    <p:sldId id="268" r:id="rId8"/>
    <p:sldId id="269" r:id="rId9"/>
    <p:sldId id="281" r:id="rId10"/>
    <p:sldId id="282" r:id="rId11"/>
    <p:sldId id="283" r:id="rId12"/>
    <p:sldId id="284" r:id="rId13"/>
    <p:sldId id="285" r:id="rId14"/>
    <p:sldId id="288" r:id="rId15"/>
    <p:sldId id="287" r:id="rId16"/>
    <p:sldId id="286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70" r:id="rId27"/>
    <p:sldId id="298" r:id="rId28"/>
    <p:sldId id="280" r:id="rId29"/>
  </p:sldIdLst>
  <p:sldSz cx="12188825" cy="6858000"/>
  <p:notesSz cx="6797675" cy="9926638"/>
  <p:defaultTextStyle>
    <a:defPPr rtl="0">
      <a:defRPr lang="cs-CZ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9" d="100"/>
          <a:sy n="89" d="100"/>
        </p:scale>
        <p:origin x="466" y="77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2802" y="6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2C34602F-3339-4A0E-AA0D-AA2DA921D5A0}" type="datetime1">
              <a:rPr lang="cs-CZ" smtClean="0">
                <a:solidFill>
                  <a:schemeClr val="tx2"/>
                </a:solidFill>
              </a:rPr>
              <a:t>10.02.2022</a:t>
            </a:fld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cs-CZ" smtClean="0">
                <a:solidFill>
                  <a:schemeClr val="tx2"/>
                </a:solidFill>
              </a:rPr>
              <a:pPr algn="r" rtl="0"/>
              <a:t>‹#›</a:t>
            </a:fld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CD88E919-D898-4855-B8B4-A49ACED4EA41}" type="datetime1">
              <a:rPr lang="cs-CZ" smtClean="0"/>
              <a:pPr/>
              <a:t>10.02.2022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 smtClean="0"/>
              <a:t>Kliknutím lze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1410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7174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7675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083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903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7757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5793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3737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1535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701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7177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0543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3343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7731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54616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6423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8609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8301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588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2586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1011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736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2578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3342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849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 smtClean="0"/>
              <a:t>Kliknutím lze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D34C125-697B-4DD5-8970-E335CEB95B3E}" type="datetime1">
              <a:rPr lang="cs-CZ" smtClean="0"/>
              <a:pPr/>
              <a:t>10.02.2022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 smtClean="0"/>
              <a:t>Kliknutím lze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462C969-A9D3-4701-9D6C-99CE49BBA082}" type="datetime1">
              <a:rPr lang="cs-CZ" smtClean="0"/>
              <a:pPr/>
              <a:t>10.02.2022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cs-CZ" dirty="0" smtClean="0"/>
              <a:t>Kliknutím lze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7340E1-BF88-4310-8568-E9F8381A48D4}" type="datetime1">
              <a:rPr lang="cs-CZ" smtClean="0"/>
              <a:pPr/>
              <a:t>10.02.2022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 smtClean="0"/>
              <a:t>Kliknutím lze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 smtClean="0"/>
              <a:t>Kliknutím lze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437D4F-ECE9-4981-A371-4B910D36769F}" type="datetime1">
              <a:rPr lang="cs-CZ" smtClean="0"/>
              <a:pPr/>
              <a:t>10.02.2022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 smtClean="0"/>
              <a:t>Kliknutím lze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 smtClean="0"/>
              <a:t>Kliknutím lze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6A3AEE-21EA-49A5-9BC0-4C051EBE3D81}" type="datetime1">
              <a:rPr lang="cs-CZ" smtClean="0"/>
              <a:pPr/>
              <a:t>10.02.2022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2493FBA-751B-49DB-B5B3-1B2194725DD1}" type="datetime1">
              <a:rPr lang="cs-CZ" smtClean="0"/>
              <a:pPr/>
              <a:t>10.02.2022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33B2AB9-7695-4EE9-A8FD-AAA80E361985}" type="datetime1">
              <a:rPr lang="cs-CZ" smtClean="0"/>
              <a:pPr/>
              <a:t>10.02.2022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cs-CZ" dirty="0" smtClean="0"/>
              <a:t>Kliknutím lze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0A0AD96-6B5A-4186-B341-9B348C9EB365}" type="datetime1">
              <a:rPr lang="cs-CZ" smtClean="0"/>
              <a:pPr/>
              <a:t>10.02.2022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71F1ECE-AD0B-4298-833C-44A399FA79BB}" type="datetime1">
              <a:rPr lang="cs-CZ" smtClean="0"/>
              <a:pPr/>
              <a:t>10.02.2022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cs-CZ" dirty="0" smtClean="0"/>
              <a:t>Kliknutím lze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AE899414-34D5-487B-96CB-3C45BC7F1C1F}" type="datetime1">
              <a:rPr lang="cs-CZ" smtClean="0"/>
              <a:pPr/>
              <a:t>10.02.2022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enipomaha.c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itelnice.cz/" TargetMode="External"/><Relationship Id="rId7" Type="http://schemas.openxmlformats.org/officeDocument/2006/relationships/hyperlink" Target="https://www.umimecesky.cz/porozumeni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um.rvp.cz/" TargetMode="External"/><Relationship Id="rId5" Type="http://schemas.openxmlformats.org/officeDocument/2006/relationships/hyperlink" Target="https://www.dumy.cz/" TargetMode="External"/><Relationship Id="rId4" Type="http://schemas.openxmlformats.org/officeDocument/2006/relationships/hyperlink" Target="https://uciteleucitelum.cz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cs-CZ" dirty="0" smtClean="0"/>
              <a:t>Počáteční čtení a čtenářství na </a:t>
            </a:r>
            <a:br>
              <a:rPr lang="cs-CZ" dirty="0" smtClean="0"/>
            </a:br>
            <a:r>
              <a:rPr lang="cs-CZ" dirty="0" smtClean="0"/>
              <a:t>1. stupni ZŠ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 smtClean="0"/>
              <a:t>Fantazie, řeč, komunikační dovednosti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Aktivity: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Vyprávění příběhu podle obrázků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Domýšlení příběhu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Dabing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Story cubes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Hádanky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Jazykolamy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24" y="1412776"/>
            <a:ext cx="2795392" cy="329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 smtClean="0"/>
              <a:t>Práce s knihou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Aktivity: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Návštěva knihovny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>
                <a:hlinkClick r:id="rId3"/>
              </a:rPr>
              <a:t>Čtení pomáhá </a:t>
            </a:r>
            <a:endParaRPr lang="cs-CZ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Předvídání obsahu knihy – podle názvu/první strany textu/ilustrace/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92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9796" y="2492896"/>
            <a:ext cx="7776864" cy="1368152"/>
          </a:xfrm>
        </p:spPr>
        <p:txBody>
          <a:bodyPr rtlCol="0"/>
          <a:lstStyle/>
          <a:p>
            <a:pPr algn="ctr" rtl="0"/>
            <a:r>
              <a:rPr lang="cs-CZ" dirty="0" smtClean="0"/>
              <a:t>Výuka čtení v 1. třídě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86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 smtClean="0"/>
              <a:t>Metody čtení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 smtClean="0"/>
              <a:t>Analyticko</a:t>
            </a:r>
            <a:r>
              <a:rPr lang="cs-CZ" dirty="0" smtClean="0"/>
              <a:t> – syntetická = </a:t>
            </a:r>
            <a:r>
              <a:rPr lang="cs-CZ" dirty="0" smtClean="0"/>
              <a:t>slabiky  MA-SO</a:t>
            </a:r>
            <a:endParaRPr lang="cs-CZ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Genetická = </a:t>
            </a:r>
            <a:r>
              <a:rPr lang="cs-CZ" dirty="0" smtClean="0"/>
              <a:t>zapisovací  M-A-S-O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Sfumato </a:t>
            </a:r>
            <a:r>
              <a:rPr lang="cs-CZ" dirty="0" smtClean="0"/>
              <a:t>= splývavé čtení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Čteme a píšeme s Agátou = metoda 3 startů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08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9796" y="2492896"/>
            <a:ext cx="7776864" cy="1368152"/>
          </a:xfrm>
        </p:spPr>
        <p:txBody>
          <a:bodyPr rtlCol="0"/>
          <a:lstStyle/>
          <a:p>
            <a:pPr algn="ctr" rtl="0"/>
            <a:r>
              <a:rPr lang="cs-CZ" dirty="0" smtClean="0"/>
              <a:t>Čtenářství 2. – 5. třída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2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 smtClean="0"/>
              <a:t>Kvalitativní znaky čtení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S</a:t>
            </a:r>
            <a:r>
              <a:rPr lang="cs-CZ" b="1" dirty="0" smtClean="0"/>
              <a:t>právnost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 smtClean="0"/>
              <a:t>Uvědomělost = čtení s porozuměním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Plynulost a dostatečná rychlost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Výraznost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91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 smtClean="0"/>
              <a:t>Druhy čtení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49796" y="1779687"/>
            <a:ext cx="114917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Hlasité čtení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Tiché čtení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i="1" dirty="0" smtClean="0">
                <a:solidFill>
                  <a:schemeClr val="tx2"/>
                </a:solidFill>
              </a:rPr>
              <a:t>Naslouchání</a:t>
            </a:r>
          </a:p>
          <a:p>
            <a:pPr>
              <a:lnSpc>
                <a:spcPct val="150000"/>
              </a:lnSpc>
            </a:pPr>
            <a:r>
              <a:rPr lang="cs-CZ" i="1" dirty="0" smtClean="0">
                <a:solidFill>
                  <a:schemeClr val="tx2"/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dirty="0"/>
              <a:t>t</a:t>
            </a:r>
            <a:r>
              <a:rPr lang="cs-CZ" dirty="0" smtClean="0"/>
              <a:t>řída – 100% hlasité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dirty="0"/>
              <a:t>t</a:t>
            </a:r>
            <a:r>
              <a:rPr lang="cs-CZ" dirty="0" smtClean="0"/>
              <a:t>řída – 80% hlasité, 20% tiché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dirty="0"/>
              <a:t>t</a:t>
            </a:r>
            <a:r>
              <a:rPr lang="cs-CZ" dirty="0" smtClean="0"/>
              <a:t>řída – 50% hlasité, 50% tiché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dirty="0"/>
              <a:t>t</a:t>
            </a:r>
            <a:r>
              <a:rPr lang="cs-CZ" dirty="0" smtClean="0"/>
              <a:t>řída – 20% hlasité, 80% tiché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dirty="0"/>
              <a:t>t</a:t>
            </a:r>
            <a:r>
              <a:rPr lang="cs-CZ" dirty="0" smtClean="0"/>
              <a:t>řída – 20% hlasité, 80 % tiché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cs-CZ" dirty="0"/>
          </a:p>
          <a:p>
            <a:pPr>
              <a:lnSpc>
                <a:spcPct val="150000"/>
              </a:lnSpc>
            </a:pPr>
            <a:endParaRPr lang="cs-CZ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1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 rtlCol="0">
            <a:normAutofit/>
          </a:bodyPr>
          <a:lstStyle/>
          <a:p>
            <a:pPr algn="ctr"/>
            <a:r>
              <a:rPr lang="pl-PL" sz="3600" b="1" dirty="0"/>
              <a:t>Očekávané výstupy na konci 1. období:</a:t>
            </a:r>
            <a:endParaRPr lang="cs-CZ" sz="3600" dirty="0"/>
          </a:p>
        </p:txBody>
      </p:sp>
      <p:sp>
        <p:nvSpPr>
          <p:cNvPr id="4" name="Obdélník 3"/>
          <p:cNvSpPr/>
          <p:nvPr/>
        </p:nvSpPr>
        <p:spPr>
          <a:xfrm>
            <a:off x="615366" y="1484784"/>
            <a:ext cx="111612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smtClean="0"/>
              <a:t>Žák	 	 </a:t>
            </a:r>
          </a:p>
          <a:p>
            <a:r>
              <a:rPr lang="cs-CZ" sz="1800" dirty="0" smtClean="0"/>
              <a:t> 	- čte a přednáší zpaměti ve vhodném frázování a tempu literární texty přiměřené věku,	</a:t>
            </a:r>
          </a:p>
          <a:p>
            <a:r>
              <a:rPr lang="cs-CZ" sz="1800" dirty="0" smtClean="0"/>
              <a:t> 	- vyjadřuje své pocity z přečteného textu,		 </a:t>
            </a:r>
          </a:p>
          <a:p>
            <a:r>
              <a:rPr lang="cs-CZ" sz="1800" dirty="0" smtClean="0"/>
              <a:t> 	- rozlišuje vyjadřování v próze a ve verších, odlišuje pohádku od ostatních vyprávění,	</a:t>
            </a:r>
          </a:p>
          <a:p>
            <a:r>
              <a:rPr lang="cs-CZ" sz="1800" dirty="0" smtClean="0"/>
              <a:t> 	- pracuje tvořivě s literárním textem podle pokynů učitele a podle svých schopností.		  	 	 </a:t>
            </a:r>
          </a:p>
          <a:p>
            <a:r>
              <a:rPr lang="cs-CZ" sz="1800" dirty="0" smtClean="0"/>
              <a:t> Minimální doporučená úroveň pro úpravy očekávaných výstupů v rámci podpůrných opatření:	 	 </a:t>
            </a:r>
          </a:p>
          <a:p>
            <a:r>
              <a:rPr lang="cs-CZ" sz="1800" dirty="0" smtClean="0"/>
              <a:t> Žák	 	 </a:t>
            </a:r>
          </a:p>
          <a:p>
            <a:r>
              <a:rPr lang="cs-CZ" sz="1800" dirty="0" smtClean="0"/>
              <a:t> 	- si pamatuje a reprodukuje jednoduché říkanky a dětské básně,	</a:t>
            </a:r>
          </a:p>
          <a:p>
            <a:r>
              <a:rPr lang="cs-CZ" sz="1800" dirty="0" smtClean="0"/>
              <a:t> 	- reprodukuje krátký text podle otázek a ilustrací,	</a:t>
            </a:r>
          </a:p>
          <a:p>
            <a:r>
              <a:rPr lang="cs-CZ" sz="1800" dirty="0" smtClean="0"/>
              <a:t> 	- při poslechu pohádek a krátkých příběhů udržuje pozornost.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7514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 rtlCol="0">
            <a:normAutofit/>
          </a:bodyPr>
          <a:lstStyle/>
          <a:p>
            <a:pPr algn="ctr"/>
            <a:r>
              <a:rPr lang="pl-PL" sz="3600" b="1" dirty="0"/>
              <a:t>Očekávané výstupy na konci </a:t>
            </a:r>
            <a:r>
              <a:rPr lang="pl-PL" sz="3600" b="1" dirty="0" smtClean="0"/>
              <a:t>2. </a:t>
            </a:r>
            <a:r>
              <a:rPr lang="pl-PL" sz="3600" b="1" dirty="0"/>
              <a:t>období:</a:t>
            </a:r>
            <a:endParaRPr lang="cs-CZ" sz="3600" dirty="0"/>
          </a:p>
        </p:txBody>
      </p:sp>
      <p:sp>
        <p:nvSpPr>
          <p:cNvPr id="5" name="Obdélník 4"/>
          <p:cNvSpPr/>
          <p:nvPr/>
        </p:nvSpPr>
        <p:spPr>
          <a:xfrm>
            <a:off x="471350" y="1023083"/>
            <a:ext cx="114492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800" dirty="0" smtClean="0"/>
          </a:p>
          <a:p>
            <a:r>
              <a:rPr lang="cs-CZ" sz="1800" dirty="0" smtClean="0"/>
              <a:t>Žák</a:t>
            </a:r>
            <a:r>
              <a:rPr lang="cs-CZ" sz="1800" dirty="0"/>
              <a:t>	 	 </a:t>
            </a:r>
          </a:p>
          <a:p>
            <a:r>
              <a:rPr lang="cs-CZ" sz="1800" dirty="0"/>
              <a:t> 	- vyjadřuje své dojmy z četby a zaznamenává je,	</a:t>
            </a:r>
          </a:p>
          <a:p>
            <a:r>
              <a:rPr lang="cs-CZ" sz="1800" dirty="0"/>
              <a:t> 	- volně reprodukuje text podle svých schopností, tvoří vlastní literární text na dané téma,	</a:t>
            </a:r>
          </a:p>
          <a:p>
            <a:r>
              <a:rPr lang="cs-CZ" sz="1800" dirty="0"/>
              <a:t> 	- rozlišuje různé typy uměleckých a neuměleckých textů</a:t>
            </a:r>
            <a:r>
              <a:rPr lang="cs-CZ" sz="1800" dirty="0" smtClean="0"/>
              <a:t>,</a:t>
            </a:r>
          </a:p>
          <a:p>
            <a:r>
              <a:rPr lang="cs-CZ" sz="1800" dirty="0" smtClean="0"/>
              <a:t> </a:t>
            </a:r>
            <a:r>
              <a:rPr lang="cs-CZ" sz="1800" dirty="0"/>
              <a:t>	- při jednoduchém rozboru literárních textů používá elementární literární pojmy.	</a:t>
            </a:r>
          </a:p>
          <a:p>
            <a:r>
              <a:rPr lang="cs-CZ" sz="1800" dirty="0"/>
              <a:t> 	 	 	 </a:t>
            </a:r>
          </a:p>
          <a:p>
            <a:r>
              <a:rPr lang="cs-CZ" sz="1800" dirty="0"/>
              <a:t> </a:t>
            </a:r>
            <a:r>
              <a:rPr lang="cs-CZ" sz="1800" dirty="0" smtClean="0"/>
              <a:t>Minimální </a:t>
            </a:r>
            <a:r>
              <a:rPr lang="cs-CZ" sz="1800" dirty="0"/>
              <a:t>doporučená úroveň pro úpravy očekávaných výstupů v rámci podpůrných opatření</a:t>
            </a:r>
            <a:r>
              <a:rPr lang="cs-CZ" sz="1800" dirty="0" smtClean="0"/>
              <a:t>:</a:t>
            </a:r>
          </a:p>
          <a:p>
            <a:r>
              <a:rPr lang="cs-CZ" sz="1800" dirty="0"/>
              <a:t>	 	 </a:t>
            </a:r>
          </a:p>
          <a:p>
            <a:r>
              <a:rPr lang="cs-CZ" sz="1800" dirty="0"/>
              <a:t> </a:t>
            </a:r>
            <a:r>
              <a:rPr lang="cs-CZ" sz="1800" dirty="0" smtClean="0"/>
              <a:t>Žák</a:t>
            </a:r>
            <a:r>
              <a:rPr lang="cs-CZ" sz="1800" dirty="0"/>
              <a:t>	 	 </a:t>
            </a:r>
          </a:p>
          <a:p>
            <a:r>
              <a:rPr lang="cs-CZ" sz="1800" dirty="0"/>
              <a:t> 	- dramatizuje jednoduchý příběh,</a:t>
            </a:r>
          </a:p>
          <a:p>
            <a:r>
              <a:rPr lang="cs-CZ" sz="1800" dirty="0" smtClean="0"/>
              <a:t>	- </a:t>
            </a:r>
            <a:r>
              <a:rPr lang="cs-CZ" sz="1800" dirty="0"/>
              <a:t>vypráví děj zhlédnutého filmového nebo divadelního představení podle daných otázek,	</a:t>
            </a:r>
          </a:p>
          <a:p>
            <a:r>
              <a:rPr lang="cs-CZ" sz="1800" dirty="0"/>
              <a:t>	- čte krátké texty s porozuměním a reprodukuje je podle jednoduché osnovy,</a:t>
            </a:r>
          </a:p>
          <a:p>
            <a:r>
              <a:rPr lang="cs-CZ" sz="1800" dirty="0" smtClean="0"/>
              <a:t>	- </a:t>
            </a:r>
            <a:r>
              <a:rPr lang="cs-CZ" sz="1800" dirty="0"/>
              <a:t>určí v přečteném textu hlavní postavy a jejich vlastnosti,	</a:t>
            </a:r>
          </a:p>
          <a:p>
            <a:r>
              <a:rPr lang="cs-CZ" sz="1800" dirty="0"/>
              <a:t> 	- rozlišuje poezii a verše,	</a:t>
            </a:r>
          </a:p>
          <a:p>
            <a:r>
              <a:rPr lang="cs-CZ" sz="1800" dirty="0"/>
              <a:t> 	- rozlišuje pohádkové prostředí od reálného,		 </a:t>
            </a:r>
          </a:p>
          <a:p>
            <a:r>
              <a:rPr lang="cs-CZ" sz="1800" dirty="0"/>
              <a:t> 	- ovládá tiché čtení a orientuje se ve čteném textu.</a:t>
            </a:r>
          </a:p>
        </p:txBody>
      </p:sp>
    </p:spTree>
    <p:extLst>
      <p:ext uri="{BB962C8B-B14F-4D97-AF65-F5344CB8AC3E}">
        <p14:creationId xmlns:p14="http://schemas.microsoft.com/office/powerpoint/2010/main" val="8315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 smtClean="0"/>
              <a:t>Aktivity na podporu čtenářství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Návštěva knihovny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Sledování porozumění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Manipulační činnosti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Rozhovor k textu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Tvůrčí aktivity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96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621804" y="404664"/>
            <a:ext cx="10873208" cy="1068536"/>
          </a:xfrm>
        </p:spPr>
        <p:txBody>
          <a:bodyPr rtlCol="0">
            <a:normAutofit/>
          </a:bodyPr>
          <a:lstStyle/>
          <a:p>
            <a:pPr algn="ctr"/>
            <a:r>
              <a:rPr lang="cs-CZ" sz="4000" dirty="0"/>
              <a:t>Počáteční čtení a čtenářství na </a:t>
            </a:r>
            <a:r>
              <a:rPr lang="cs-CZ" sz="4000" dirty="0" smtClean="0"/>
              <a:t>1</a:t>
            </a:r>
            <a:r>
              <a:rPr lang="cs-CZ" sz="4000" dirty="0"/>
              <a:t>. stupni ZŠ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cs-CZ" sz="3600" dirty="0" err="1" smtClean="0"/>
              <a:t>Předčtenářská</a:t>
            </a:r>
            <a:r>
              <a:rPr lang="cs-CZ" sz="3600" dirty="0" smtClean="0"/>
              <a:t> gramotnost</a:t>
            </a:r>
          </a:p>
          <a:p>
            <a:pPr rtl="0">
              <a:lnSpc>
                <a:spcPct val="150000"/>
              </a:lnSpc>
            </a:pPr>
            <a:r>
              <a:rPr lang="cs-CZ" sz="3600" dirty="0" smtClean="0"/>
              <a:t>Výuka čtení v 1. třídě</a:t>
            </a:r>
          </a:p>
          <a:p>
            <a:pPr rtl="0">
              <a:lnSpc>
                <a:spcPct val="150000"/>
              </a:lnSpc>
            </a:pPr>
            <a:r>
              <a:rPr lang="cs-CZ" sz="3600" dirty="0" smtClean="0"/>
              <a:t>Čtenářství 2. – 5. třída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 smtClean="0"/>
              <a:t>Sledování porozumění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 Ověřování během čtení, že čtenář porozuměl textu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Věty Ano – Ne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Běhací diktáty – přečíst, namalovat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884" y="3429000"/>
            <a:ext cx="3319412" cy="33194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548" y="2348880"/>
            <a:ext cx="4221088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 smtClean="0"/>
              <a:t>Sledování porozumění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Pravdivé/nepravdivé věty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Popletený text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Hledání vetřelců - tajenka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36" y="1628800"/>
            <a:ext cx="5228593" cy="50051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28" y="3717032"/>
            <a:ext cx="2780928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 smtClean="0"/>
              <a:t>Tvůrčí aktivity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 hledání souvislostí, práce s textem, vžít se do děje, postav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Metody Kritického myšlení – I.N.S.E.R.T., Podvojný deník</a:t>
            </a:r>
            <a:endParaRPr lang="cs-CZ" sz="1400" dirty="0"/>
          </a:p>
          <a:p>
            <a:pPr>
              <a:lnSpc>
                <a:spcPct val="150000"/>
              </a:lnSpc>
            </a:pPr>
            <a:r>
              <a:rPr lang="cs-CZ" sz="1400" dirty="0"/>
              <a:t> ✓	Informaci znám.	</a:t>
            </a:r>
          </a:p>
          <a:p>
            <a:pPr>
              <a:lnSpc>
                <a:spcPct val="150000"/>
              </a:lnSpc>
            </a:pPr>
            <a:r>
              <a:rPr lang="cs-CZ" sz="1400" dirty="0" smtClean="0"/>
              <a:t>+</a:t>
            </a:r>
            <a:r>
              <a:rPr lang="cs-CZ" sz="1400" dirty="0"/>
              <a:t>	Nová informace.</a:t>
            </a:r>
          </a:p>
          <a:p>
            <a:pPr>
              <a:lnSpc>
                <a:spcPct val="150000"/>
              </a:lnSpc>
            </a:pPr>
            <a:r>
              <a:rPr lang="cs-CZ" sz="1400" dirty="0" smtClean="0"/>
              <a:t>-</a:t>
            </a:r>
            <a:r>
              <a:rPr lang="cs-CZ" sz="1400" dirty="0"/>
              <a:t>	To se mi nezdá, myslím si to jinak.</a:t>
            </a:r>
          </a:p>
          <a:p>
            <a:pPr>
              <a:lnSpc>
                <a:spcPct val="150000"/>
              </a:lnSpc>
            </a:pPr>
            <a:r>
              <a:rPr lang="cs-CZ" sz="1400" dirty="0" smtClean="0"/>
              <a:t>?</a:t>
            </a:r>
            <a:r>
              <a:rPr lang="cs-CZ" sz="1400" dirty="0"/>
              <a:t>	Nerozumím, potřebuji vysvětlení</a:t>
            </a:r>
            <a:r>
              <a:rPr lang="cs-CZ" sz="1400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Kladení otázek k textu – před, během, po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Ilustrace k přečtenému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Nejdůležitější myšlenky – vymýšlení nadpisu, Pětilístek</a:t>
            </a:r>
            <a:endParaRPr lang="cs-CZ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cs-CZ" sz="1400" dirty="0" smtClean="0"/>
          </a:p>
        </p:txBody>
      </p:sp>
    </p:spTree>
    <p:extLst>
      <p:ext uri="{BB962C8B-B14F-4D97-AF65-F5344CB8AC3E}">
        <p14:creationId xmlns:p14="http://schemas.microsoft.com/office/powerpoint/2010/main" val="18044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996" y="980728"/>
            <a:ext cx="7056784" cy="274994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380" y="3212976"/>
            <a:ext cx="5750024" cy="33077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20" y="3238542"/>
            <a:ext cx="4376220" cy="32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 smtClean="0"/>
              <a:t>Tvůrčí aktivity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 smtClean="0"/>
              <a:t>Křížovky, luštění, tajenky</a:t>
            </a:r>
            <a:endParaRPr lang="cs-CZ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1400" dirty="0"/>
              <a:t> </a:t>
            </a:r>
            <a:r>
              <a:rPr lang="cs-CZ" dirty="0" smtClean="0"/>
              <a:t>Zápisy do čtenářského deníku</a:t>
            </a:r>
          </a:p>
          <a:p>
            <a:pPr>
              <a:lnSpc>
                <a:spcPct val="150000"/>
              </a:lnSpc>
            </a:pPr>
            <a:endParaRPr lang="cs-CZ" sz="1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28" y="3284984"/>
            <a:ext cx="3429000" cy="3429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580" y="1811772"/>
            <a:ext cx="3891637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3772" y="764704"/>
            <a:ext cx="3351927" cy="864096"/>
          </a:xfrm>
        </p:spPr>
        <p:txBody>
          <a:bodyPr rtlCol="0" anchor="ctr"/>
          <a:lstStyle/>
          <a:p>
            <a:pPr algn="ctr" rtl="0"/>
            <a:r>
              <a:rPr lang="cs-CZ" dirty="0" smtClean="0"/>
              <a:t>Kde hledat inspiraci a materiály.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8188" y="482600"/>
            <a:ext cx="7196475" cy="5892800"/>
          </a:xfrm>
        </p:spPr>
        <p:txBody>
          <a:bodyPr rtlCol="0"/>
          <a:lstStyle/>
          <a:p>
            <a:r>
              <a:rPr lang="cs-CZ" dirty="0" err="1" smtClean="0">
                <a:hlinkClick r:id="rId3"/>
              </a:rPr>
              <a:t>Učitelnice</a:t>
            </a:r>
            <a:r>
              <a:rPr lang="cs-CZ" dirty="0" smtClean="0"/>
              <a:t> </a:t>
            </a:r>
          </a:p>
          <a:p>
            <a:r>
              <a:rPr lang="cs-CZ" dirty="0" smtClean="0">
                <a:hlinkClick r:id="rId4"/>
              </a:rPr>
              <a:t>Učitelé učitelům</a:t>
            </a:r>
            <a:r>
              <a:rPr lang="cs-CZ" dirty="0" smtClean="0"/>
              <a:t> </a:t>
            </a:r>
          </a:p>
          <a:p>
            <a:r>
              <a:rPr lang="cs-CZ" dirty="0" smtClean="0">
                <a:hlinkClick r:id="rId5"/>
              </a:rPr>
              <a:t>DUMY ( digitální materiály)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metodický portál RVP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Umíme to - práce s textem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9796" y="2420888"/>
            <a:ext cx="7488832" cy="2160240"/>
          </a:xfrm>
        </p:spPr>
        <p:txBody>
          <a:bodyPr rtlCol="0"/>
          <a:lstStyle/>
          <a:p>
            <a:pPr algn="ctr" rtl="0"/>
            <a:r>
              <a:rPr lang="cs-CZ" dirty="0" err="1" smtClean="0"/>
              <a:t>Předčtenářská</a:t>
            </a:r>
            <a:r>
              <a:rPr lang="cs-CZ" dirty="0" smtClean="0"/>
              <a:t> gramotnost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 smtClean="0"/>
              <a:t>Definice čtenářské gramotnosti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r>
              <a:rPr lang="cs-CZ" dirty="0"/>
              <a:t>„…schopnost porozumět psanému textu, přemýšlet o něm a používat jej k dosažení určitých cílů, k rozvoji vlastních schopností a vědomostí a aktivnímu začlenění do života společnosti</a:t>
            </a:r>
            <a:r>
              <a:rPr lang="cs-CZ" dirty="0" smtClean="0"/>
              <a:t>.“</a:t>
            </a:r>
          </a:p>
          <a:p>
            <a:r>
              <a:rPr lang="cs-CZ" dirty="0"/>
              <a:t>„…celoživotně se rozvíjející vybavenost člověka vědomostmi, schopnostmi, postoji a hodnotami potřebnými pro užívání všech druhů textů v různých individuálních i sociálních kontextech.“</a:t>
            </a:r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 rtlCol="0">
            <a:normAutofit lnSpcReduction="10000"/>
          </a:bodyPr>
          <a:lstStyle/>
          <a:p>
            <a:r>
              <a:rPr lang="cs-CZ" dirty="0"/>
              <a:t>„komplex vědomostí a dovedností jedince, které mu umožňují zacházet s písemnými texty běžně se vyskytujícími v životní praxi (např. železniční řád, návod na užívání léků</a:t>
            </a:r>
            <a:r>
              <a:rPr lang="cs-CZ" dirty="0" smtClean="0"/>
              <a:t>).</a:t>
            </a:r>
            <a:r>
              <a:rPr lang="cs-CZ" i="1" dirty="0"/>
              <a:t> </a:t>
            </a:r>
            <a:r>
              <a:rPr lang="cs-CZ" dirty="0"/>
              <a:t>Jde o dovednosti nejen čtenářské, tj. umět texty přečíst a rozumět jim, ale také dovednosti vyhledávat, zpracovávat, srovnávat informace obsažené v textu, reprodukovat obsah textu aj. Čtenářská gramotnost je považována za součást funkční gramotnosti. </a:t>
            </a:r>
            <a:r>
              <a:rPr lang="cs-CZ" dirty="0" smtClean="0"/>
              <a:t>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 err="1" smtClean="0"/>
              <a:t>Předčtenářská</a:t>
            </a:r>
            <a:r>
              <a:rPr lang="cs-CZ" dirty="0" smtClean="0"/>
              <a:t> gramotnost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21804" y="1628800"/>
            <a:ext cx="112332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</a:t>
            </a:r>
            <a:r>
              <a:rPr lang="cs-CZ" dirty="0" smtClean="0"/>
              <a:t>oba než se dítě naučí číst a psát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</a:t>
            </a:r>
            <a:r>
              <a:rPr lang="cs-CZ" dirty="0" smtClean="0"/>
              <a:t>tváří si vztah ke čtení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sluchové </a:t>
            </a:r>
            <a:r>
              <a:rPr lang="cs-CZ" dirty="0"/>
              <a:t>a </a:t>
            </a:r>
            <a:r>
              <a:rPr lang="cs-CZ" dirty="0" smtClean="0"/>
              <a:t>zrakové vnímání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procvičování paměti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rozvíjení motoriky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fantazie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ř</a:t>
            </a:r>
            <a:r>
              <a:rPr lang="cs-CZ" dirty="0" smtClean="0"/>
              <a:t>eč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</a:t>
            </a:r>
            <a:r>
              <a:rPr lang="cs-CZ" dirty="0" smtClean="0"/>
              <a:t>omunikační dovednosti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práce </a:t>
            </a:r>
            <a:r>
              <a:rPr lang="cs-CZ" dirty="0"/>
              <a:t>s knihou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pozornost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orozumění textu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/>
              <a:t>Z</a:t>
            </a:r>
            <a:r>
              <a:rPr lang="cs-CZ" dirty="0" smtClean="0"/>
              <a:t>rakové vnímání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</a:t>
            </a:r>
            <a:r>
              <a:rPr lang="cs-CZ" dirty="0" smtClean="0"/>
              <a:t>rientace v prostoru, pravolevá orientace, zrakové rozlišování, zraková paměť, analýza a syntéza</a:t>
            </a:r>
          </a:p>
          <a:p>
            <a:r>
              <a:rPr lang="cs-CZ" dirty="0" smtClean="0"/>
              <a:t>Aktivity: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dirty="0" smtClean="0"/>
              <a:t>Skládání obrázků z částí – puzzle, </a:t>
            </a:r>
            <a:r>
              <a:rPr lang="cs-CZ" dirty="0" err="1" smtClean="0"/>
              <a:t>tangram</a:t>
            </a:r>
            <a:r>
              <a:rPr lang="cs-CZ" dirty="0" smtClean="0"/>
              <a:t>, skládání podle předlohy </a:t>
            </a:r>
          </a:p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88" y="3284984"/>
            <a:ext cx="2640056" cy="31173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132" y="3453010"/>
            <a:ext cx="2282698" cy="29493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420" y="3382888"/>
            <a:ext cx="2267571" cy="30194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692" y="3559269"/>
            <a:ext cx="2833489" cy="28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2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49796" y="620688"/>
            <a:ext cx="11233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Aktivity: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dirty="0" smtClean="0"/>
              <a:t>Hry na podporu zrakové paměti – </a:t>
            </a:r>
            <a:r>
              <a:rPr lang="cs-CZ" dirty="0" err="1" smtClean="0"/>
              <a:t>Kimova</a:t>
            </a:r>
            <a:r>
              <a:rPr lang="cs-CZ" dirty="0" smtClean="0"/>
              <a:t> hra, pexeso, </a:t>
            </a:r>
            <a:r>
              <a:rPr lang="cs-CZ" dirty="0" err="1" smtClean="0"/>
              <a:t>Dobble</a:t>
            </a:r>
            <a:r>
              <a:rPr lang="cs-CZ" dirty="0" smtClean="0"/>
              <a:t>, hledání rozdílů, </a:t>
            </a:r>
          </a:p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60" y="3284984"/>
            <a:ext cx="2756021" cy="24416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172" y="3335062"/>
            <a:ext cx="2604275" cy="227017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540" y="2554915"/>
            <a:ext cx="3667739" cy="30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/>
              <a:t>S</a:t>
            </a:r>
            <a:r>
              <a:rPr lang="cs-CZ" dirty="0" smtClean="0"/>
              <a:t>luchové vnímání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luchová orientace v prostoru, rozlišování, sluchová paměť, analýza a syntéza</a:t>
            </a:r>
          </a:p>
          <a:p>
            <a:r>
              <a:rPr lang="cs-CZ" dirty="0" smtClean="0"/>
              <a:t>Aktivity: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dirty="0" smtClean="0"/>
              <a:t>Sluchová orientace – schovat něco, co vydává zvuk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dirty="0" smtClean="0"/>
              <a:t>Sluchové rozlišování – hádání zvuků ( </a:t>
            </a:r>
            <a:r>
              <a:rPr lang="cs-CZ" dirty="0" err="1" smtClean="0"/>
              <a:t>YouTube</a:t>
            </a:r>
            <a:r>
              <a:rPr lang="cs-CZ" dirty="0" smtClean="0"/>
              <a:t>), slovní fotbal, hledání věcí na danou hlásku, hláska tě probudí,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dirty="0" smtClean="0"/>
              <a:t>Sluchová paměť – zvukové pexeso, přijela babička z Číny, hádání melodií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dirty="0" smtClean="0"/>
              <a:t>Sluchová analýza a syntéza – Na robota</a:t>
            </a:r>
          </a:p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00" y="4437112"/>
            <a:ext cx="2791687" cy="20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cs-CZ" dirty="0" smtClean="0"/>
              <a:t>Rozvíjení motoriky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362" y="1628800"/>
            <a:ext cx="11233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j</a:t>
            </a:r>
            <a:r>
              <a:rPr lang="cs-CZ" dirty="0" smtClean="0"/>
              <a:t>emná motorika, hrubá motorika, </a:t>
            </a:r>
            <a:r>
              <a:rPr lang="cs-CZ" dirty="0" err="1" smtClean="0"/>
              <a:t>grafomotorika</a:t>
            </a:r>
            <a:r>
              <a:rPr lang="cs-CZ" dirty="0" smtClean="0"/>
              <a:t>, uvolňovací cviky, hygienické návyky při psaní </a:t>
            </a:r>
          </a:p>
          <a:p>
            <a:r>
              <a:rPr lang="cs-CZ" dirty="0" smtClean="0"/>
              <a:t>Aktivity: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dirty="0" smtClean="0"/>
              <a:t>Jemná motorika – zavazování, navlékání, háčkování, skládání a přehýbání papíru (např. </a:t>
            </a:r>
            <a:r>
              <a:rPr lang="cs-CZ" dirty="0" err="1" smtClean="0"/>
              <a:t>origami</a:t>
            </a:r>
            <a:r>
              <a:rPr lang="cs-CZ" dirty="0"/>
              <a:t>)</a:t>
            </a:r>
            <a:r>
              <a:rPr lang="cs-CZ" dirty="0" smtClean="0"/>
              <a:t> stříhání, modelování, stínové divadlo, Mikádo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dirty="0" err="1" smtClean="0"/>
              <a:t>Grafomotorika</a:t>
            </a:r>
            <a:r>
              <a:rPr lang="cs-CZ" dirty="0" smtClean="0"/>
              <a:t> – obtahování, dokreslování, popisovací tabulka</a:t>
            </a:r>
          </a:p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566" t="5243" r="2500" b="4954"/>
          <a:stretch/>
        </p:blipFill>
        <p:spPr>
          <a:xfrm>
            <a:off x="8902724" y="4293096"/>
            <a:ext cx="266429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nihy 16: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993_TF02787940_TF02787940.potx" id="{797243EA-CA29-42BD-A803-C2ABD6CA0C6F}" vid="{0EF93BC0-5E53-47B3-A615-5E299545B8EC}"/>
    </a:ext>
  </a:extLst>
</a:theme>
</file>

<file path=ppt/theme/theme2.xml><?xml version="1.0" encoding="utf-8"?>
<a:theme xmlns:a="http://schemas.openxmlformats.org/drawingml/2006/main" name="Motiv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301D382-32B0-43EE-932C-28906AF37617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Modrá prezentace se stohem knih (širokoúhlá)</Template>
  <TotalTime>0</TotalTime>
  <Words>655</Words>
  <Application>Microsoft Office PowerPoint</Application>
  <PresentationFormat>Vlastní</PresentationFormat>
  <Paragraphs>162</Paragraphs>
  <Slides>25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</vt:lpstr>
      <vt:lpstr>Knihy 16:9</vt:lpstr>
      <vt:lpstr>Počáteční čtení a čtenářství na  1. stupni ZŠ</vt:lpstr>
      <vt:lpstr>Počáteční čtení a čtenářství na 1. stupni ZŠ</vt:lpstr>
      <vt:lpstr>Předčtenářská gramotnost</vt:lpstr>
      <vt:lpstr>Definice čtenářské gramotnosti</vt:lpstr>
      <vt:lpstr>Předčtenářská gramotnost</vt:lpstr>
      <vt:lpstr>Zrakové vnímání</vt:lpstr>
      <vt:lpstr>Prezentace aplikace PowerPoint</vt:lpstr>
      <vt:lpstr>Sluchové vnímání</vt:lpstr>
      <vt:lpstr>Rozvíjení motoriky</vt:lpstr>
      <vt:lpstr>Fantazie, řeč, komunikační dovednosti </vt:lpstr>
      <vt:lpstr>Práce s knihou</vt:lpstr>
      <vt:lpstr>Výuka čtení v 1. třídě</vt:lpstr>
      <vt:lpstr>Metody čtení</vt:lpstr>
      <vt:lpstr>Čtenářství 2. – 5. třída</vt:lpstr>
      <vt:lpstr>Kvalitativní znaky čtení</vt:lpstr>
      <vt:lpstr>Druhy čtení</vt:lpstr>
      <vt:lpstr>Očekávané výstupy na konci 1. období:</vt:lpstr>
      <vt:lpstr>Očekávané výstupy na konci 2. období:</vt:lpstr>
      <vt:lpstr>Aktivity na podporu čtenářství</vt:lpstr>
      <vt:lpstr>Sledování porozumění</vt:lpstr>
      <vt:lpstr>Sledování porozumění</vt:lpstr>
      <vt:lpstr>Tvůrčí aktivity</vt:lpstr>
      <vt:lpstr>Prezentace aplikace PowerPoint</vt:lpstr>
      <vt:lpstr>Tvůrčí aktivity</vt:lpstr>
      <vt:lpstr>Kde hledat inspiraci a materiály.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2022-02-08T09:14:11Z</dcterms:created>
  <dcterms:modified xsi:type="dcterms:W3CDTF">2022-02-10T15:49:01Z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