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1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7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92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47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4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4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5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7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4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48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9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28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3C89F-D07D-4D73-9AF1-B957445BC415}" type="datetimeFigureOut">
              <a:rPr lang="cs-CZ" smtClean="0"/>
              <a:t>09.03.2022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8685529-6D31-4DF6-8F11-B88E35AD02D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14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/ExcitingEnglish/videos" TargetMode="External"/><Relationship Id="rId2" Type="http://schemas.openxmlformats.org/officeDocument/2006/relationships/hyperlink" Target="https://www.esl-lab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forenglish.cz/vyslovnost" TargetMode="External"/><Relationship Id="rId7" Type="http://schemas.openxmlformats.org/officeDocument/2006/relationships/hyperlink" Target="https://www.youtube.com/watch?v=yR0lWICH3rY" TargetMode="External"/><Relationship Id="rId2" Type="http://schemas.openxmlformats.org/officeDocument/2006/relationships/hyperlink" Target="https://www.bbc.co.uk/learningenglish/english/features/pronunci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B_GSstdsFQ" TargetMode="External"/><Relationship Id="rId5" Type="http://schemas.openxmlformats.org/officeDocument/2006/relationships/hyperlink" Target="https://www.youtube.com/watch?v=sAz_UvnUeuU" TargetMode="External"/><Relationship Id="rId4" Type="http://schemas.openxmlformats.org/officeDocument/2006/relationships/hyperlink" Target="https://youglish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ghtwords.com/sight-words/dolch/" TargetMode="External"/><Relationship Id="rId2" Type="http://schemas.openxmlformats.org/officeDocument/2006/relationships/hyperlink" Target="https://elt.oup.com/student/oxfordphonicsworld/?cc=cz&amp;selLanguage=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forvo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-this.com/" TargetMode="External"/><Relationship Id="rId3" Type="http://schemas.openxmlformats.org/officeDocument/2006/relationships/hyperlink" Target="https://www.baamboozle.com/classic/910585" TargetMode="External"/><Relationship Id="rId7" Type="http://schemas.openxmlformats.org/officeDocument/2006/relationships/hyperlink" Target="http://www.babadum.com/" TargetMode="External"/><Relationship Id="rId2" Type="http://schemas.openxmlformats.org/officeDocument/2006/relationships/hyperlink" Target="https://www.orgpad.com/s/C4HV7NZEp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arningchocolate.com/" TargetMode="External"/><Relationship Id="rId5" Type="http://schemas.openxmlformats.org/officeDocument/2006/relationships/hyperlink" Target="https://www.gamestolearnenglish.com/" TargetMode="External"/><Relationship Id="rId4" Type="http://schemas.openxmlformats.org/officeDocument/2006/relationships/hyperlink" Target="http://www.learningapps.org/" TargetMode="External"/><Relationship Id="rId9" Type="http://schemas.openxmlformats.org/officeDocument/2006/relationships/hyperlink" Target="https://www.newsinlevels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daweb.org/" TargetMode="External"/><Relationship Id="rId3" Type="http://schemas.openxmlformats.org/officeDocument/2006/relationships/hyperlink" Target="http://www.liveworksheets.com/" TargetMode="External"/><Relationship Id="rId7" Type="http://schemas.openxmlformats.org/officeDocument/2006/relationships/hyperlink" Target="http://www.englishexercises.org/" TargetMode="External"/><Relationship Id="rId2" Type="http://schemas.openxmlformats.org/officeDocument/2006/relationships/hyperlink" Target="http://www.islcollectiv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lprintables.com/" TargetMode="External"/><Relationship Id="rId5" Type="http://schemas.openxmlformats.org/officeDocument/2006/relationships/hyperlink" Target="http://www.allthingstopics.com/" TargetMode="External"/><Relationship Id="rId4" Type="http://schemas.openxmlformats.org/officeDocument/2006/relationships/hyperlink" Target="http://www.allthingsgrammar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zlet.com/" TargetMode="External"/><Relationship Id="rId2" Type="http://schemas.openxmlformats.org/officeDocument/2006/relationships/hyperlink" Target="http://www.wordwal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mrise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ocab.today/worksheets/half-a-crosswor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489496D-B557-4871-ACB6-2AAA362F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7" y="-1"/>
            <a:ext cx="9874756" cy="38061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>
                <a:solidFill>
                  <a:schemeClr val="accent1">
                    <a:lumMod val="75000"/>
                  </a:schemeClr>
                </a:solidFill>
              </a:rPr>
              <a:t>Jak doučovat angličtinu, </a:t>
            </a:r>
            <a:br>
              <a:rPr lang="cs-CZ" sz="7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</a:rPr>
              <a:t>když chybí základy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2FAC769C-291D-4A1B-A01D-00A679F30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Helena Šilhánková</a:t>
            </a:r>
          </a:p>
        </p:txBody>
      </p:sp>
    </p:spTree>
    <p:extLst>
      <p:ext uri="{BB962C8B-B14F-4D97-AF65-F5344CB8AC3E}">
        <p14:creationId xmlns:p14="http://schemas.microsoft.com/office/powerpoint/2010/main" val="238237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BE898-B49B-4E91-B6E6-26DF9BD1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FE956-B970-4188-B943-4D7B53B1F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>
                <a:hlinkClick r:id="rId2"/>
              </a:rPr>
              <a:t>Randall's ESL Cyber Listening Lab - English Listening (esl-lab.com)</a:t>
            </a:r>
            <a:r>
              <a:rPr lang="cs-CZ" dirty="0"/>
              <a:t> rozhovor s online cvičeními + jsou tam přepisy celých rozhovorů (různé úrovně obtížnosti), takže děti vidí a slyší zároveň;</a:t>
            </a:r>
          </a:p>
          <a:p>
            <a:r>
              <a:rPr lang="cs-CZ" dirty="0" err="1"/>
              <a:t>Peppa</a:t>
            </a:r>
            <a:r>
              <a:rPr lang="cs-CZ" dirty="0"/>
              <a:t> </a:t>
            </a:r>
            <a:r>
              <a:rPr lang="cs-CZ" dirty="0" err="1"/>
              <a:t>Pig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 - druhostupňové děti vezmou jako recesi a na seriál se dívají rády;</a:t>
            </a:r>
          </a:p>
          <a:p>
            <a:r>
              <a:rPr lang="cs-CZ" dirty="0">
                <a:sym typeface="Wingdings" panose="05000000000000000000" pitchFamily="2" charset="2"/>
              </a:rPr>
              <a:t>Další oblíbené seriály:  </a:t>
            </a:r>
            <a:r>
              <a:rPr lang="cs-CZ" dirty="0" err="1">
                <a:sym typeface="Wingdings" panose="05000000000000000000" pitchFamily="2" charset="2"/>
              </a:rPr>
              <a:t>Young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Sheldon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Friends</a:t>
            </a:r>
            <a:r>
              <a:rPr lang="cs-CZ" dirty="0">
                <a:sym typeface="Wingdings" panose="05000000000000000000" pitchFamily="2" charset="2"/>
              </a:rPr>
              <a:t>, Matrix, Big </a:t>
            </a:r>
            <a:r>
              <a:rPr lang="cs-CZ" dirty="0" err="1">
                <a:sym typeface="Wingdings" panose="05000000000000000000" pitchFamily="2" charset="2"/>
              </a:rPr>
              <a:t>Bang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Theory</a:t>
            </a:r>
            <a:r>
              <a:rPr lang="cs-CZ" dirty="0">
                <a:sym typeface="Wingdings" panose="05000000000000000000" pitchFamily="2" charset="2"/>
              </a:rPr>
              <a:t>, Mr. </a:t>
            </a:r>
            <a:r>
              <a:rPr lang="cs-CZ" dirty="0" err="1">
                <a:sym typeface="Wingdings" panose="05000000000000000000" pitchFamily="2" charset="2"/>
              </a:rPr>
              <a:t>Beast</a:t>
            </a:r>
            <a:r>
              <a:rPr lang="cs-CZ" dirty="0">
                <a:sym typeface="Wingdings" panose="05000000000000000000" pitchFamily="2" charset="2"/>
              </a:rPr>
              <a:t> – dobré dívat se na něco, co znají česky, nemusí pak číst titulky;</a:t>
            </a:r>
          </a:p>
          <a:p>
            <a:r>
              <a:rPr lang="cs-CZ" dirty="0">
                <a:hlinkClick r:id="rId3"/>
              </a:rPr>
              <a:t>https://www.youtube.com/c/ExcitingEnglish/videos</a:t>
            </a:r>
            <a:endParaRPr lang="cs-CZ" dirty="0"/>
          </a:p>
          <a:p>
            <a:r>
              <a:rPr lang="cs-CZ" dirty="0"/>
              <a:t>Nestačí jen poslouchat, třeba občas nějakou větu zopakovat. Technika „</a:t>
            </a:r>
            <a:r>
              <a:rPr lang="cs-CZ" dirty="0" err="1"/>
              <a:t>shadowing</a:t>
            </a:r>
            <a:r>
              <a:rPr lang="cs-CZ" dirty="0"/>
              <a:t>“: 1) poslouchám větu 2) poslechnu si větu, zastavím video a zopakuji; 3) mluvím společně s mluvčím</a:t>
            </a:r>
          </a:p>
          <a:p>
            <a:r>
              <a:rPr lang="cs-CZ" dirty="0"/>
              <a:t>Aktivity, kdy děti poslouchají mne: z textu, který budu číst, napíšu na lístečky pár slovíček – když dítě slovíčko slyší, musí sebrat lísteček (jako soutěž třeba)</a:t>
            </a:r>
          </a:p>
          <a:p>
            <a:pPr marL="0" indent="0">
              <a:buNone/>
            </a:pPr>
            <a:r>
              <a:rPr lang="cs-CZ" dirty="0"/>
              <a:t>                          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82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61CC1-FCF3-4230-B585-9B4A3DDA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Výslovnost (a </a:t>
            </a:r>
            <a:r>
              <a:rPr lang="cs-CZ" dirty="0" err="1"/>
              <a:t>spelling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F2E1E9-FDFD-4122-87C4-C20192EE1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(Kde si sám zlepšit výslovnost, případně nalézt vysvětlení ohledně pozice mluvidel, odkazy pro vás: </a:t>
            </a:r>
            <a:r>
              <a:rPr lang="cs-CZ" dirty="0">
                <a:hlinkClick r:id="rId2"/>
              </a:rPr>
              <a:t>https://www.bbc.co.uk/learningenglish/english/features/pronunciation</a:t>
            </a:r>
            <a:endParaRPr lang="cs-CZ" dirty="0"/>
          </a:p>
          <a:p>
            <a:r>
              <a:rPr lang="cs-CZ" dirty="0">
                <a:hlinkClick r:id="rId3"/>
              </a:rPr>
              <a:t>https://www.helpforenglish.cz/vyslovnost</a:t>
            </a:r>
            <a:endParaRPr lang="cs-CZ" dirty="0"/>
          </a:p>
          <a:p>
            <a:r>
              <a:rPr lang="cs-CZ" dirty="0">
                <a:hlinkClick r:id="rId4"/>
              </a:rPr>
              <a:t>https://youglish.com/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dirty="0"/>
              <a:t>Vtipná videa, která ilustrují důležitost výslovnosti: </a:t>
            </a:r>
            <a:r>
              <a:rPr lang="cs-CZ" dirty="0">
                <a:hlinkClick r:id="rId5"/>
              </a:rPr>
              <a:t>https://www.youtube.com/watch?v=sAz_UvnUeuU</a:t>
            </a:r>
            <a:r>
              <a:rPr lang="cs-CZ" dirty="0"/>
              <a:t> (výtah)</a:t>
            </a:r>
          </a:p>
          <a:p>
            <a:r>
              <a:rPr lang="cs-CZ" dirty="0">
                <a:hlinkClick r:id="rId6"/>
              </a:rPr>
              <a:t>https://www.youtube.com/watch?v=kB_GSstdsFQ</a:t>
            </a:r>
            <a:r>
              <a:rPr lang="cs-CZ" dirty="0"/>
              <a:t> (objednávka hamburgeru)</a:t>
            </a:r>
          </a:p>
          <a:p>
            <a:r>
              <a:rPr lang="cs-CZ" dirty="0">
                <a:hlinkClick r:id="rId7"/>
              </a:rPr>
              <a:t>https://www.youtube.com/watch?v=yR0lWICH3rY</a:t>
            </a:r>
            <a:r>
              <a:rPr lang="cs-CZ" dirty="0"/>
              <a:t> (německá pobřežní hlídka)</a:t>
            </a:r>
          </a:p>
        </p:txBody>
      </p:sp>
    </p:spTree>
    <p:extLst>
      <p:ext uri="{BB962C8B-B14F-4D97-AF65-F5344CB8AC3E}">
        <p14:creationId xmlns:p14="http://schemas.microsoft.com/office/powerpoint/2010/main" val="326504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50597-9896-4396-B4C6-257E52EC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Výslovnost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5950F2-A9C2-42FE-85E7-F4CF0E36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Oxford Phonics World | Learning Resources | Oxford University Press (oup.com)</a:t>
            </a:r>
            <a:r>
              <a:rPr lang="cs-CZ" dirty="0"/>
              <a:t> – sady slovíček, na nichž ukazuji v podstatě pravidelnost </a:t>
            </a:r>
            <a:r>
              <a:rPr lang="cs-CZ" dirty="0" err="1"/>
              <a:t>spellingu</a:t>
            </a:r>
            <a:r>
              <a:rPr lang="cs-CZ" dirty="0"/>
              <a:t> a výslovnosti (např. </a:t>
            </a:r>
            <a:r>
              <a:rPr lang="cs-CZ" dirty="0" err="1"/>
              <a:t>name</a:t>
            </a:r>
            <a:r>
              <a:rPr lang="cs-CZ" dirty="0"/>
              <a:t>, game, </a:t>
            </a:r>
            <a:r>
              <a:rPr lang="cs-CZ" dirty="0" err="1"/>
              <a:t>cane</a:t>
            </a:r>
            <a:r>
              <a:rPr lang="cs-CZ" dirty="0"/>
              <a:t>, </a:t>
            </a:r>
            <a:r>
              <a:rPr lang="cs-CZ" dirty="0" err="1"/>
              <a:t>cave</a:t>
            </a:r>
            <a:r>
              <a:rPr lang="cs-CZ" dirty="0"/>
              <a:t>…); jsou k tomu i učebnice</a:t>
            </a:r>
          </a:p>
          <a:p>
            <a:r>
              <a:rPr lang="cs-CZ" dirty="0" err="1"/>
              <a:t>Sight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– slovíčka, která by dítě mělo být schopno správně přečíst bez přemýšlení, poznat je na první pohled; </a:t>
            </a:r>
            <a:r>
              <a:rPr lang="en-US" dirty="0" err="1">
                <a:hlinkClick r:id="rId3"/>
              </a:rPr>
              <a:t>Dolch</a:t>
            </a:r>
            <a:r>
              <a:rPr lang="en-US" dirty="0">
                <a:hlinkClick r:id="rId3"/>
              </a:rPr>
              <a:t> Sight Words List | Sight Words: Teach Your Child to Read</a:t>
            </a:r>
            <a:r>
              <a:rPr lang="cs-CZ" dirty="0"/>
              <a:t>  slovíčka pro děti – rodilé mluvčí; tvořit si sami vlastní seznam „</a:t>
            </a:r>
            <a:r>
              <a:rPr lang="cs-CZ" dirty="0" err="1"/>
              <a:t>sight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“ pro konkrétní dítě;</a:t>
            </a:r>
          </a:p>
          <a:p>
            <a:r>
              <a:rPr lang="cs-CZ" dirty="0"/>
              <a:t>Nahrávat promluvu dítěte a porovnat ji s </a:t>
            </a:r>
            <a:r>
              <a:rPr lang="cs-CZ" dirty="0" err="1"/>
              <a:t>nahrávou</a:t>
            </a:r>
            <a:r>
              <a:rPr lang="cs-CZ" dirty="0"/>
              <a:t> třeba rodilého mluvčího – děti si na tom dobře uvědomují, co je potřeba zlepšit</a:t>
            </a:r>
          </a:p>
          <a:p>
            <a:r>
              <a:rPr lang="cs-CZ" dirty="0" err="1">
                <a:hlinkClick r:id="rId4"/>
              </a:rPr>
              <a:t>Forvo</a:t>
            </a:r>
            <a:r>
              <a:rPr lang="cs-CZ" dirty="0">
                <a:hlinkClick r:id="rId4"/>
              </a:rPr>
              <a:t>: slovník výslovností. Všechna slova na světě namluvená rodilými mluvčími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1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DCCF4-575F-438A-890C-E41DD98A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Dyslexie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49814A-BF5D-4FD0-B635-5D75787B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 ne: hláskovat slovo („ej, </a:t>
            </a:r>
            <a:r>
              <a:rPr lang="cs-CZ" dirty="0" err="1"/>
              <a:t>bí</a:t>
            </a:r>
            <a:r>
              <a:rPr lang="cs-CZ" dirty="0"/>
              <a:t>, </a:t>
            </a:r>
            <a:r>
              <a:rPr lang="cs-CZ" dirty="0" err="1"/>
              <a:t>cí</a:t>
            </a:r>
            <a:r>
              <a:rPr lang="cs-CZ" dirty="0"/>
              <a:t>...“) – nepomáhá při čtení; snažit se spíš nevyužívat překlad, ale popisovat obrázky, klást otázky, vést jednoduchou konverzaci…</a:t>
            </a:r>
          </a:p>
          <a:p>
            <a:r>
              <a:rPr lang="cs-CZ" dirty="0"/>
              <a:t>Často opakované pokyny říkat v angličtině. </a:t>
            </a:r>
          </a:p>
          <a:p>
            <a:r>
              <a:rPr lang="cs-CZ" dirty="0"/>
              <a:t>Slovní zásoba – </a:t>
            </a:r>
            <a:r>
              <a:rPr lang="cs-CZ" dirty="0" err="1"/>
              <a:t>multisenzoriální</a:t>
            </a:r>
            <a:r>
              <a:rPr lang="cs-CZ" dirty="0"/>
              <a:t> – obrázky, gestikulace, pantomima, rytmizace (různé typy paměti); opakování nových slovíček se známými;</a:t>
            </a:r>
          </a:p>
          <a:p>
            <a:r>
              <a:rPr lang="cs-CZ" dirty="0"/>
              <a:t>Dítě by mělo psát jen to, čemu rozumí. Nejdřív trénink v rozpoznávání slov, až pak psaní (car – </a:t>
            </a:r>
            <a:r>
              <a:rPr lang="cs-CZ" dirty="0" err="1"/>
              <a:t>cat</a:t>
            </a:r>
            <a:r>
              <a:rPr lang="cs-CZ" dirty="0"/>
              <a:t> – car; co se rýmuje; která slovíčka z textu znáš…) </a:t>
            </a:r>
          </a:p>
          <a:p>
            <a:r>
              <a:rPr lang="cs-CZ" dirty="0"/>
              <a:t>„</a:t>
            </a:r>
            <a:r>
              <a:rPr lang="cs-CZ" dirty="0" err="1"/>
              <a:t>Look</a:t>
            </a:r>
            <a:r>
              <a:rPr lang="cs-CZ" dirty="0"/>
              <a:t>, </a:t>
            </a:r>
            <a:r>
              <a:rPr lang="cs-CZ" dirty="0" err="1"/>
              <a:t>Cover</a:t>
            </a:r>
            <a:r>
              <a:rPr lang="cs-CZ" dirty="0"/>
              <a:t>, </a:t>
            </a:r>
            <a:r>
              <a:rPr lang="cs-CZ" dirty="0" err="1"/>
              <a:t>Write</a:t>
            </a:r>
            <a:r>
              <a:rPr lang="cs-CZ" dirty="0"/>
              <a:t> and </a:t>
            </a:r>
            <a:r>
              <a:rPr lang="cs-CZ" dirty="0" err="1"/>
              <a:t>Check</a:t>
            </a:r>
            <a:r>
              <a:rPr lang="cs-CZ" dirty="0"/>
              <a:t>“ (popsáno na dalším </a:t>
            </a:r>
            <a:r>
              <a:rPr lang="cs-CZ" dirty="0" err="1"/>
              <a:t>slidu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2746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C66E2-7C72-44B6-BC02-401979596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07465"/>
          </a:xfrm>
        </p:spPr>
        <p:txBody>
          <a:bodyPr/>
          <a:lstStyle/>
          <a:p>
            <a:r>
              <a:rPr lang="cs-CZ" dirty="0" err="1"/>
              <a:t>Look</a:t>
            </a:r>
            <a:r>
              <a:rPr lang="cs-CZ" dirty="0"/>
              <a:t>, </a:t>
            </a:r>
            <a:r>
              <a:rPr lang="cs-CZ" dirty="0" err="1"/>
              <a:t>cover</a:t>
            </a:r>
            <a:r>
              <a:rPr lang="cs-CZ" dirty="0"/>
              <a:t>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420128-6A01-49EF-93D0-F2A0B6C3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984"/>
            <a:ext cx="10515600" cy="4564979"/>
          </a:xfrm>
        </p:spPr>
        <p:txBody>
          <a:bodyPr>
            <a:normAutofit/>
          </a:bodyPr>
          <a:lstStyle/>
          <a:p>
            <a:endParaRPr lang="cs-CZ" sz="1800" dirty="0"/>
          </a:p>
          <a:p>
            <a:r>
              <a:rPr lang="cs-CZ" sz="1800" dirty="0"/>
              <a:t>Dívej se pozorně na napsané slovo. </a:t>
            </a:r>
          </a:p>
          <a:p>
            <a:r>
              <a:rPr lang="cs-CZ" sz="1800" dirty="0"/>
              <a:t>Několikrát ho vyslov nahlas. </a:t>
            </a:r>
          </a:p>
          <a:p>
            <a:r>
              <a:rPr lang="cs-CZ" sz="1800" dirty="0"/>
              <a:t>Obkresli 2-3x napsané slovo. </a:t>
            </a:r>
          </a:p>
          <a:p>
            <a:r>
              <a:rPr lang="cs-CZ" sz="1800" dirty="0"/>
              <a:t>Se zavřenýma očima napiš slovo rukou ve vzduchu, představuj si správný tvar. </a:t>
            </a:r>
          </a:p>
          <a:p>
            <a:r>
              <a:rPr lang="cs-CZ" sz="1800" dirty="0"/>
              <a:t>Napiš slovo kamarádovi na záda (dotyk ruky). </a:t>
            </a:r>
          </a:p>
          <a:p>
            <a:r>
              <a:rPr lang="cs-CZ" sz="1800" dirty="0"/>
              <a:t>Znovu slovo přečti, pak ho zakryj. </a:t>
            </a:r>
          </a:p>
          <a:p>
            <a:r>
              <a:rPr lang="cs-CZ" sz="1800" dirty="0"/>
              <a:t>Napiš celé slov. </a:t>
            </a:r>
          </a:p>
          <a:p>
            <a:r>
              <a:rPr lang="cs-CZ" sz="1800" dirty="0"/>
              <a:t>Přečti slovo a porovnej s předlohou. (Pokud najdeš chybu, opakuj celý postup.) </a:t>
            </a:r>
          </a:p>
        </p:txBody>
      </p:sp>
    </p:spTree>
    <p:extLst>
      <p:ext uri="{BB962C8B-B14F-4D97-AF65-F5344CB8AC3E}">
        <p14:creationId xmlns:p14="http://schemas.microsoft.com/office/powerpoint/2010/main" val="105177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4F8F1-D9C3-4AD5-9C8E-1BCAEE58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Dyslexie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965A34-81AF-4684-AA71-CC5E8EE23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Mělo by dojít až k tzv. „přeučení“, tzn.  absolutní automatizaci celých spojení, vět) </a:t>
            </a:r>
          </a:p>
          <a:p>
            <a:r>
              <a:rPr lang="cs-CZ" dirty="0"/>
              <a:t>Výslovnost: nejdřív xkrát slyšet, říkat společně s vámi, poloha vlastních mluvidel, odlišování správné a nesprávné výslovnosti – nahrávky; rýmování; rozkládání slov na slabiky;</a:t>
            </a:r>
          </a:p>
          <a:p>
            <a:r>
              <a:rPr lang="cs-CZ" dirty="0"/>
              <a:t>Čtení – ne záměrně nahlas, ale někdy může dítěti pomoci.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09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CE3E1-CDC1-4252-BCC0-FCB8F5E9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aktivity, hry, tipy…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49CE53-72D0-4CAF-A277-4411ABE2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https://www.orgpad.com/s/C4HV7NZEp51</a:t>
            </a:r>
            <a:r>
              <a:rPr lang="cs-CZ" dirty="0"/>
              <a:t> - můj přehled aktivit do výuky </a:t>
            </a:r>
          </a:p>
          <a:p>
            <a:r>
              <a:rPr lang="cs-CZ" dirty="0"/>
              <a:t>Online hry: </a:t>
            </a:r>
            <a:r>
              <a:rPr lang="en-US" dirty="0">
                <a:hlinkClick r:id="rId3"/>
              </a:rPr>
              <a:t>Does It Start With V or W? | </a:t>
            </a:r>
            <a:r>
              <a:rPr lang="en-US" dirty="0" err="1">
                <a:hlinkClick r:id="rId3"/>
              </a:rPr>
              <a:t>Baamboozle</a:t>
            </a:r>
            <a:endParaRPr lang="cs-CZ" dirty="0"/>
          </a:p>
          <a:p>
            <a:r>
              <a:rPr lang="cs-CZ" dirty="0">
                <a:hlinkClick r:id="rId4"/>
              </a:rPr>
              <a:t>www.learningapps.org</a:t>
            </a:r>
            <a:endParaRPr lang="cs-CZ" dirty="0"/>
          </a:p>
          <a:p>
            <a:r>
              <a:rPr lang="en-US" dirty="0">
                <a:hlinkClick r:id="rId5"/>
              </a:rPr>
              <a:t>Online ESL Games (gamestolearnenglish.com)</a:t>
            </a:r>
            <a:endParaRPr lang="cs-CZ" dirty="0"/>
          </a:p>
          <a:p>
            <a:r>
              <a:rPr lang="cs-CZ" dirty="0" err="1">
                <a:hlinkClick r:id="rId6"/>
              </a:rPr>
              <a:t>Home</a:t>
            </a:r>
            <a:r>
              <a:rPr lang="cs-CZ" dirty="0">
                <a:hlinkClick r:id="rId6"/>
              </a:rPr>
              <a:t> | </a:t>
            </a:r>
            <a:r>
              <a:rPr lang="cs-CZ" dirty="0" err="1">
                <a:hlinkClick r:id="rId6"/>
              </a:rPr>
              <a:t>Learning</a:t>
            </a:r>
            <a:r>
              <a:rPr lang="cs-CZ" dirty="0">
                <a:hlinkClick r:id="rId6"/>
              </a:rPr>
              <a:t> </a:t>
            </a:r>
            <a:r>
              <a:rPr lang="cs-CZ" dirty="0" err="1">
                <a:hlinkClick r:id="rId6"/>
              </a:rPr>
              <a:t>Chocolate</a:t>
            </a:r>
            <a:endParaRPr lang="cs-CZ" dirty="0"/>
          </a:p>
          <a:p>
            <a:r>
              <a:rPr lang="cs-CZ" dirty="0">
                <a:hlinkClick r:id="rId7"/>
              </a:rPr>
              <a:t>www.babadum.com</a:t>
            </a:r>
            <a:endParaRPr lang="cs-CZ" dirty="0"/>
          </a:p>
          <a:p>
            <a:r>
              <a:rPr lang="cs-CZ" dirty="0">
                <a:hlinkClick r:id="rId8"/>
              </a:rPr>
              <a:t>https://www.teach-this.com/</a:t>
            </a:r>
            <a:r>
              <a:rPr lang="cs-CZ" dirty="0"/>
              <a:t> - sekce „</a:t>
            </a:r>
            <a:r>
              <a:rPr lang="cs-CZ" dirty="0" err="1"/>
              <a:t>Games</a:t>
            </a:r>
            <a:r>
              <a:rPr lang="cs-CZ" dirty="0"/>
              <a:t>“ </a:t>
            </a:r>
          </a:p>
          <a:p>
            <a:endParaRPr lang="cs-CZ" dirty="0"/>
          </a:p>
          <a:p>
            <a:r>
              <a:rPr lang="en-US" dirty="0">
                <a:hlinkClick r:id="rId9"/>
              </a:rPr>
              <a:t>English news and easy articles for students of English (newsinlevels.com)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60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D5DA2-BBAB-4E59-AC88-4C6EA133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7DE1D8-25A1-4053-87D9-4F6CF425C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99" y="1985372"/>
            <a:ext cx="9603275" cy="3450613"/>
          </a:xfrm>
        </p:spPr>
        <p:txBody>
          <a:bodyPr/>
          <a:lstStyle/>
          <a:p>
            <a:r>
              <a:rPr lang="cs-CZ" dirty="0"/>
              <a:t>Kontakt: helena.silhankova@post.cz</a:t>
            </a:r>
          </a:p>
        </p:txBody>
      </p:sp>
    </p:spTree>
    <p:extLst>
      <p:ext uri="{BB962C8B-B14F-4D97-AF65-F5344CB8AC3E}">
        <p14:creationId xmlns:p14="http://schemas.microsoft.com/office/powerpoint/2010/main" val="415053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1B20C-DE8B-4C4D-9AEC-93115A28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BBEBB71-E74D-4773-A3BD-06FFDDBE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828" y="1467091"/>
            <a:ext cx="9664344" cy="4194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Na co nezapomínat</a:t>
            </a:r>
          </a:p>
          <a:p>
            <a:r>
              <a:rPr lang="cs-CZ" dirty="0"/>
              <a:t>Kde hledat pracovní listy a jak je „vytěžit“</a:t>
            </a:r>
          </a:p>
          <a:p>
            <a:r>
              <a:rPr lang="cs-CZ" dirty="0"/>
              <a:t>Online kartičky </a:t>
            </a:r>
          </a:p>
          <a:p>
            <a:r>
              <a:rPr lang="cs-CZ" dirty="0"/>
              <a:t>Aktivity na vysvětlování slovíček</a:t>
            </a:r>
          </a:p>
          <a:p>
            <a:r>
              <a:rPr lang="cs-CZ" dirty="0"/>
              <a:t>Jak na poslech</a:t>
            </a:r>
          </a:p>
          <a:p>
            <a:r>
              <a:rPr lang="cs-CZ" dirty="0"/>
              <a:t>Výslovnost (ve vztahu ke </a:t>
            </a:r>
            <a:r>
              <a:rPr lang="cs-CZ" dirty="0" err="1"/>
              <a:t>spellingu</a:t>
            </a:r>
            <a:r>
              <a:rPr lang="cs-CZ" dirty="0"/>
              <a:t>)</a:t>
            </a:r>
          </a:p>
          <a:p>
            <a:r>
              <a:rPr lang="cs-CZ" dirty="0"/>
              <a:t>Dyslexie</a:t>
            </a:r>
          </a:p>
          <a:p>
            <a:r>
              <a:rPr lang="cs-CZ" dirty="0"/>
              <a:t>Využitelné stránky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93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7A0B9-1540-4507-8876-0383D838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mít na paměti: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ADC91C-6934-400D-9457-E64954B49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600" dirty="0"/>
              <a:t>Opakovat, opakovat, opakovat (kartičky!; pracovní listy hned neodkládat; vracet se ke slovíčkům znovu třeba po měsíci);</a:t>
            </a:r>
          </a:p>
          <a:p>
            <a:r>
              <a:rPr lang="cs-CZ" sz="3600" dirty="0"/>
              <a:t>Kombinovat hravý dril a komunikaci (vědět, o co nám v danou chvíli jde);</a:t>
            </a:r>
          </a:p>
          <a:p>
            <a:r>
              <a:rPr lang="cs-CZ" sz="3600" dirty="0"/>
              <a:t>„Vytěžit“ z pracovních listů, cvičení, textů atd. maximum;</a:t>
            </a:r>
          </a:p>
          <a:p>
            <a:r>
              <a:rPr lang="cs-CZ" sz="3600" dirty="0"/>
              <a:t>Slovíčka učit ideálně v celých spojeních, učit se ve spojení známého s neznámým;</a:t>
            </a:r>
          </a:p>
          <a:p>
            <a:r>
              <a:rPr lang="cs-CZ" sz="3600" dirty="0"/>
              <a:t>Pohyb a humor;</a:t>
            </a:r>
          </a:p>
          <a:p>
            <a:r>
              <a:rPr lang="cs-CZ" sz="3600" dirty="0"/>
              <a:t>Hledat, co by mohlo v angličtině dítě/studenta zajímat.</a:t>
            </a:r>
          </a:p>
          <a:p>
            <a:endParaRPr lang="cs-CZ" sz="36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3811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4E582-8CA7-410C-9530-099BD0EF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pracovní listy (ale i hry)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195731-BBC8-4E5A-8CC8-BD6AAAF1F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www.islcollective.com</a:t>
            </a:r>
            <a:r>
              <a:rPr lang="cs-CZ" dirty="0"/>
              <a:t> - lze vyhledávat podle typu materiálů, úrovně, věku dětí; pracovní listy i hry; jsou tu i výborná videa s úkoly; nutné mít účet, ale vše zdarma);</a:t>
            </a:r>
          </a:p>
          <a:p>
            <a:r>
              <a:rPr lang="cs-CZ" dirty="0">
                <a:hlinkClick r:id="rId3"/>
              </a:rPr>
              <a:t>www.l</a:t>
            </a:r>
            <a:r>
              <a:rPr lang="en-US" dirty="0">
                <a:hlinkClick r:id="rId3"/>
              </a:rPr>
              <a:t>iveworksheets.com</a:t>
            </a:r>
            <a:r>
              <a:rPr lang="cs-CZ" dirty="0"/>
              <a:t> - interaktivní pracovní listy; opět nutné mít účet, ale zdarma; primárně určeno k online vyplňování, ale lze stáhnout a vytisknout;</a:t>
            </a:r>
          </a:p>
          <a:p>
            <a:r>
              <a:rPr lang="cs-CZ" dirty="0">
                <a:hlinkClick r:id="rId4"/>
              </a:rPr>
              <a:t>www.allthingsgrammar.com</a:t>
            </a:r>
            <a:r>
              <a:rPr lang="cs-CZ" dirty="0"/>
              <a:t> – v levém sloupečku vybíráte gramatický jev, vyjede nabídka pracovních listů + aktivit, několik málo videí; netřeba mít účet;</a:t>
            </a:r>
          </a:p>
          <a:p>
            <a:r>
              <a:rPr lang="cs-CZ" dirty="0">
                <a:hlinkClick r:id="rId5"/>
              </a:rPr>
              <a:t>www.allthingstopics.com</a:t>
            </a:r>
            <a:r>
              <a:rPr lang="cs-CZ" dirty="0"/>
              <a:t> – obdoba předešlého, jen zaměřeno na okruhy slovní zásoby;</a:t>
            </a:r>
          </a:p>
          <a:p>
            <a:r>
              <a:rPr lang="cs-CZ" dirty="0">
                <a:hlinkClick r:id="rId6"/>
              </a:rPr>
              <a:t>www.eslprintables.com</a:t>
            </a:r>
            <a:r>
              <a:rPr lang="cs-CZ" dirty="0"/>
              <a:t> – opět v levém sloupečku vyberu, jestli chci něco zaměřeného na gramatiku/slovní zásobu/mluvení; pracovní listy nejdou stáhnout, pokud tam nevložíte vlastní tvorbu, ale přesto využitelné (online nebo jako inspirace);</a:t>
            </a:r>
          </a:p>
          <a:p>
            <a:r>
              <a:rPr lang="cs-CZ" dirty="0">
                <a:hlinkClick r:id="rId7"/>
              </a:rPr>
              <a:t>www.englishexercises.org</a:t>
            </a:r>
            <a:r>
              <a:rPr lang="cs-CZ" dirty="0"/>
              <a:t> – podobné předešlému, včetně pracovních listů s videi apod., primárně k vyplňování online;</a:t>
            </a:r>
          </a:p>
          <a:p>
            <a:r>
              <a:rPr lang="cs-CZ" dirty="0">
                <a:hlinkClick r:id="rId8"/>
              </a:rPr>
              <a:t>www.agendaweb.org</a:t>
            </a:r>
            <a:r>
              <a:rPr lang="cs-CZ" dirty="0"/>
              <a:t> – na nižších úrovních využitelná hlavně gramatická cvičení.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04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290BC-A244-4EF2-9AA2-501A1E63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90"/>
            <a:ext cx="9605635" cy="594248"/>
          </a:xfrm>
        </p:spPr>
        <p:txBody>
          <a:bodyPr>
            <a:normAutofit/>
          </a:bodyPr>
          <a:lstStyle/>
          <a:p>
            <a:r>
              <a:rPr lang="cs-CZ" dirty="0"/>
              <a:t>Co </a:t>
            </a:r>
            <a:r>
              <a:rPr lang="cs-CZ" dirty="0" err="1"/>
              <a:t>sE</a:t>
            </a:r>
            <a:r>
              <a:rPr lang="cs-CZ" dirty="0"/>
              <a:t> cvičeními?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9C76ACF-C539-4894-8055-00721EFA0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2142" y="1849786"/>
            <a:ext cx="4903919" cy="3334464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B9F9BB4-5114-4637-8C88-C2740A24D4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Drilování – nechat větu doplnit ústně, pak teprve psát, znovu ústně doplňovat; </a:t>
            </a:r>
          </a:p>
          <a:p>
            <a:r>
              <a:rPr lang="cs-CZ" dirty="0"/>
              <a:t>Variace na tutéž větu (s jinými podstatnými jmény; na jiném místě)</a:t>
            </a:r>
          </a:p>
          <a:p>
            <a:r>
              <a:rPr lang="cs-CZ" dirty="0"/>
              <a:t>Další možnost: rozehrát na větách jednoduchý dialog; vymýšlet, co by mohlo být dál; vysvětlovat slovíčka ze stránky – děti i já.</a:t>
            </a:r>
          </a:p>
        </p:txBody>
      </p:sp>
    </p:spTree>
    <p:extLst>
      <p:ext uri="{BB962C8B-B14F-4D97-AF65-F5344CB8AC3E}">
        <p14:creationId xmlns:p14="http://schemas.microsoft.com/office/powerpoint/2010/main" val="307438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DF20D18-24B6-4E1A-A6D8-38E6B946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82" y="696649"/>
            <a:ext cx="11138206" cy="52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C8FDF-DF13-4D12-8F2F-82AFAB95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Kartičky, kartičky, kartičky…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4CD16F-586D-4045-BA70-84C6D183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>
                <a:hlinkClick r:id="rId2"/>
              </a:rPr>
              <a:t>www.wordwall.net</a:t>
            </a:r>
            <a:r>
              <a:rPr lang="cs-CZ" dirty="0"/>
              <a:t> – web s mnoha aktivitami; můžete využívat hry vytvořené jinými nebo vytvořit svoje (zdarma jich můžete vytvořit pět, ale neustále je „editovat“); kartičky jsou zde jako „</a:t>
            </a:r>
            <a:r>
              <a:rPr lang="cs-CZ" dirty="0" err="1"/>
              <a:t>flashcards</a:t>
            </a:r>
            <a:r>
              <a:rPr lang="cs-CZ" dirty="0"/>
              <a:t>“ </a:t>
            </a:r>
          </a:p>
          <a:p>
            <a:r>
              <a:rPr lang="cs-CZ" dirty="0">
                <a:hlinkClick r:id="rId3"/>
              </a:rPr>
              <a:t>www.quizlet.com</a:t>
            </a:r>
            <a:endParaRPr lang="cs-CZ" dirty="0"/>
          </a:p>
          <a:p>
            <a:r>
              <a:rPr lang="cs-CZ" dirty="0">
                <a:hlinkClick r:id="rId4"/>
              </a:rPr>
              <a:t>https://www.memrise.com/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68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DE7BE-104A-4E82-BDD8-39D424E6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Vysvětlování slovíček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506840-E6AA-4528-99CC-A9744FBE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125" y="1825625"/>
            <a:ext cx="10515600" cy="4351338"/>
          </a:xfrm>
        </p:spPr>
        <p:txBody>
          <a:bodyPr>
            <a:noAutofit/>
          </a:bodyPr>
          <a:lstStyle/>
          <a:p>
            <a:endParaRPr lang="cs-CZ" dirty="0"/>
          </a:p>
          <a:p>
            <a:r>
              <a:rPr lang="cs-CZ" dirty="0"/>
              <a:t>Bingo – děti si napíšou do mřížky 3*3 devět slovíček z nějaké oblasti (nebo z našeho setkání), já také; potom se střídáme, vždy jedno vysvětlíme a škrtneme ho; hrajeme o to, kdo bude mít první tři v řadě (vodorovně, </a:t>
            </a:r>
            <a:r>
              <a:rPr lang="cs-CZ" dirty="0" err="1"/>
              <a:t>svisle,uhlopříčně</a:t>
            </a:r>
            <a:r>
              <a:rPr lang="cs-CZ" dirty="0"/>
              <a:t>) a potom „full bingo“, tj. všech devět;</a:t>
            </a:r>
          </a:p>
          <a:p>
            <a:r>
              <a:rPr lang="cs-CZ" dirty="0"/>
              <a:t>Poloviční křížovka – každý z nás má polovinu slovíček ve své křížovce, střídáme se a doplňujeme si do své verze ta chybějící: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Half a Crossword (</a:t>
            </a:r>
            <a:r>
              <a:rPr lang="en-US" dirty="0" err="1">
                <a:hlinkClick r:id="rId2"/>
              </a:rPr>
              <a:t>vocab.today</a:t>
            </a:r>
            <a:r>
              <a:rPr lang="en-US" dirty="0">
                <a:hlinkClick r:id="rId2"/>
              </a:rPr>
              <a:t>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87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B7B8A-3153-4A0F-BE4F-9D6331A5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ZakázanÁ</a:t>
            </a:r>
            <a:r>
              <a:rPr lang="cs-CZ" dirty="0"/>
              <a:t> SLOVA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FE14964-7CED-4EB8-B209-A57C4160FD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2620" y="2011363"/>
            <a:ext cx="4375385" cy="3448050"/>
          </a:xfrm>
          <a:prstGeom prst="rect">
            <a:avLst/>
          </a:prstGeom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FD785C2-9C34-48A5-9761-D748453253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Jiná vysvětlovací hra – slovíčka pod čárou se nesmí používat pro vysvětlení slovíčka nahoře; s méně pokročilými hraji opačně – právě slovíčka dole jim pomohou vysvětlit slovíčko nahoře.</a:t>
            </a:r>
          </a:p>
        </p:txBody>
      </p:sp>
    </p:spTree>
    <p:extLst>
      <p:ext uri="{BB962C8B-B14F-4D97-AF65-F5344CB8AC3E}">
        <p14:creationId xmlns:p14="http://schemas.microsoft.com/office/powerpoint/2010/main" val="128548005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562</TotalTime>
  <Words>1344</Words>
  <Application>Microsoft Office PowerPoint</Application>
  <PresentationFormat>Širokoúhlá obrazovka</PresentationFormat>
  <Paragraphs>113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Wingdings</vt:lpstr>
      <vt:lpstr>Galerie</vt:lpstr>
      <vt:lpstr>Jak doučovat angličtinu,  když chybí základy</vt:lpstr>
      <vt:lpstr>Obsah</vt:lpstr>
      <vt:lpstr>Dobré mít na paměti:</vt:lpstr>
      <vt:lpstr>Kde hledat pracovní listy (ale i hry)</vt:lpstr>
      <vt:lpstr>Co sE cvičeními?</vt:lpstr>
      <vt:lpstr>Prezentace aplikace PowerPoint</vt:lpstr>
      <vt:lpstr>Kartičky, kartičky, kartičky…</vt:lpstr>
      <vt:lpstr>Vysvětlování slovíček</vt:lpstr>
      <vt:lpstr>ZakázanÁ SLOVA</vt:lpstr>
      <vt:lpstr>Poslech</vt:lpstr>
      <vt:lpstr>Výslovnost (a spelling)</vt:lpstr>
      <vt:lpstr>Výslovnost</vt:lpstr>
      <vt:lpstr>Dyslexie</vt:lpstr>
      <vt:lpstr>Look, cover…</vt:lpstr>
      <vt:lpstr>Dyslexie</vt:lpstr>
      <vt:lpstr>Další aktivity, hry, tipy…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doučovat angličtinu,  když chybí základy</dc:title>
  <dc:creator>Helena Šilhánková</dc:creator>
  <cp:lastModifiedBy>Helena Šilhánková</cp:lastModifiedBy>
  <cp:revision>40</cp:revision>
  <dcterms:created xsi:type="dcterms:W3CDTF">2022-03-06T18:37:39Z</dcterms:created>
  <dcterms:modified xsi:type="dcterms:W3CDTF">2022-03-09T11:05:15Z</dcterms:modified>
</cp:coreProperties>
</file>