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15" r:id="rId1"/>
  </p:sldMasterIdLst>
  <p:sldIdLst>
    <p:sldId id="256" r:id="rId2"/>
    <p:sldId id="280" r:id="rId3"/>
    <p:sldId id="281" r:id="rId4"/>
    <p:sldId id="258" r:id="rId5"/>
    <p:sldId id="287" r:id="rId6"/>
    <p:sldId id="279" r:id="rId7"/>
    <p:sldId id="277" r:id="rId8"/>
    <p:sldId id="278" r:id="rId9"/>
    <p:sldId id="273" r:id="rId10"/>
    <p:sldId id="265" r:id="rId11"/>
    <p:sldId id="272" r:id="rId12"/>
    <p:sldId id="264" r:id="rId13"/>
    <p:sldId id="271" r:id="rId14"/>
    <p:sldId id="285" r:id="rId15"/>
    <p:sldId id="284" r:id="rId16"/>
    <p:sldId id="257" r:id="rId17"/>
    <p:sldId id="283" r:id="rId18"/>
    <p:sldId id="267" r:id="rId19"/>
    <p:sldId id="276" r:id="rId20"/>
    <p:sldId id="261" r:id="rId21"/>
    <p:sldId id="269" r:id="rId22"/>
    <p:sldId id="263" r:id="rId23"/>
    <p:sldId id="275" r:id="rId24"/>
    <p:sldId id="288" r:id="rId25"/>
    <p:sldId id="289" r:id="rId26"/>
    <p:sldId id="268" r:id="rId27"/>
    <p:sldId id="270" r:id="rId28"/>
    <p:sldId id="282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9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3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6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3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3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9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9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2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0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0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5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  <p:sldLayoutId id="21474844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baku.cz/metodika-a-didaktik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jfXckSo8L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mZC3mnfUQz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akov.eu/" TargetMode="External"/><Relationship Id="rId2" Type="http://schemas.openxmlformats.org/officeDocument/2006/relationships/hyperlink" Target="https://www.matika.in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imematiku.cz/" TargetMode="External"/><Relationship Id="rId5" Type="http://schemas.openxmlformats.org/officeDocument/2006/relationships/hyperlink" Target="https://cs.khanacademy.org/math" TargetMode="External"/><Relationship Id="rId4" Type="http://schemas.openxmlformats.org/officeDocument/2006/relationships/hyperlink" Target="https://www.skolasnadhlede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-mat.cz/sites/default/files/kestazeni/H-MAT_univerzalni-v20190820.pdf" TargetMode="External"/><Relationship Id="rId2" Type="http://schemas.openxmlformats.org/officeDocument/2006/relationships/hyperlink" Target="https://www.h-mat.cz/sites/default/files/Matematicke_kluby_Metodik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dlet.com/zsbaska/bsjg0ipl7vu4kosz" TargetMode="External"/><Relationship Id="rId4" Type="http://schemas.openxmlformats.org/officeDocument/2006/relationships/hyperlink" Target="https://www.h-mat.cz/sites/default/files/kestazeni/ProRodice2018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E547B-0375-43AF-9973-AD0D4EF7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7"/>
            <a:ext cx="5428551" cy="2792254"/>
          </a:xfrm>
        </p:spPr>
        <p:txBody>
          <a:bodyPr>
            <a:normAutofit/>
          </a:bodyPr>
          <a:lstStyle/>
          <a:p>
            <a:r>
              <a:rPr lang="cs-CZ" sz="4800" dirty="0"/>
              <a:t>Jak na základní kalkulativní spoje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0C3AE5-D5B0-4F8C-8B78-A14A62E56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cs-CZ" dirty="0"/>
              <a:t>Mgr. Bc. Pavla Vinklerová</a:t>
            </a:r>
          </a:p>
          <a:p>
            <a:r>
              <a:rPr lang="cs-CZ" dirty="0"/>
              <a:t>25. 1. 2022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7AA2E78-3558-4AE7-981B-454CEE236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7AC7EAC-89BA-42BF-B0B4-8ABBDEC06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831DA3C9-6C25-46CA-95CA-DC063BC5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A957B1E-2C0B-4D88-9ACD-2BE47C175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122" name="Picture 2" descr="Člověk v tísni - YouTube">
            <a:extLst>
              <a:ext uri="{FF2B5EF4-FFF2-40B4-BE49-F238E27FC236}">
                <a16:creationId xmlns:a16="http://schemas.microsoft.com/office/drawing/2014/main" id="{4D750134-74EB-4E20-8445-B85B3D7F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4" y="1665878"/>
            <a:ext cx="3526244" cy="35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2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Krokovací pás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B43032-EE87-41F0-BC18-1CF1E3AB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3355975"/>
            <a:ext cx="12192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vyrobit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Kartičky s čísly</a:t>
            </a:r>
          </a:p>
          <a:p>
            <a:r>
              <a:rPr lang="cs-CZ" sz="2400" dirty="0"/>
              <a:t>Stovkový řetěz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869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Stovková tabulka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86B83E-5064-440F-AFF2-97CB5EE4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27"/>
          <a:stretch/>
        </p:blipFill>
        <p:spPr>
          <a:xfrm>
            <a:off x="4460239" y="2316832"/>
            <a:ext cx="5313681" cy="35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E7183-D9A5-4743-88C9-AE7F4610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Abaku</a:t>
            </a:r>
            <a:r>
              <a:rPr lang="cs-CZ" sz="4800" dirty="0"/>
              <a:t> </a:t>
            </a:r>
            <a:r>
              <a:rPr lang="cs-CZ" sz="4000" dirty="0"/>
              <a:t>rodinky</a:t>
            </a:r>
            <a:endParaRPr lang="cs-CZ" sz="48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C0B1D56-FF4B-4896-BBE6-D3E187CA1261}"/>
              </a:ext>
            </a:extLst>
          </p:cNvPr>
          <p:cNvSpPr/>
          <p:nvPr/>
        </p:nvSpPr>
        <p:spPr>
          <a:xfrm>
            <a:off x="1888435" y="4452730"/>
            <a:ext cx="1938130" cy="1567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7B306-9727-4097-9E65-2DB5266ECAF9}"/>
              </a:ext>
            </a:extLst>
          </p:cNvPr>
          <p:cNvSpPr txBox="1"/>
          <p:nvPr/>
        </p:nvSpPr>
        <p:spPr>
          <a:xfrm>
            <a:off x="2067339" y="4745863"/>
            <a:ext cx="1580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"/>
            </a:pPr>
            <a:r>
              <a:rPr lang="cs-CZ" sz="2800" dirty="0"/>
              <a:t>        5       </a:t>
            </a:r>
          </a:p>
          <a:p>
            <a:pPr marL="342900" indent="-342900">
              <a:buAutoNum type="arabicPlain" startAt="3"/>
            </a:pPr>
            <a:endParaRPr lang="cs-CZ" sz="2800" dirty="0"/>
          </a:p>
          <a:p>
            <a:r>
              <a:rPr lang="cs-CZ" sz="2800" dirty="0"/>
              <a:t>       8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020B877-5337-4CF3-AF47-3763439DF3F8}"/>
              </a:ext>
            </a:extLst>
          </p:cNvPr>
          <p:cNvSpPr/>
          <p:nvPr/>
        </p:nvSpPr>
        <p:spPr>
          <a:xfrm>
            <a:off x="5052392" y="2885660"/>
            <a:ext cx="1938130" cy="1567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82C5D9-7580-46DF-A703-334E1352A9A8}"/>
              </a:ext>
            </a:extLst>
          </p:cNvPr>
          <p:cNvSpPr txBox="1"/>
          <p:nvPr/>
        </p:nvSpPr>
        <p:spPr>
          <a:xfrm>
            <a:off x="5305839" y="3067735"/>
            <a:ext cx="1580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2        2      </a:t>
            </a:r>
          </a:p>
          <a:p>
            <a:pPr marL="342900" indent="-342900">
              <a:buAutoNum type="arabicPlain" startAt="3"/>
            </a:pPr>
            <a:endParaRPr lang="cs-CZ" sz="2800" dirty="0"/>
          </a:p>
          <a:p>
            <a:r>
              <a:rPr lang="cs-CZ" sz="2800" dirty="0"/>
              <a:t>       4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BBF0B72-9ECE-4817-833A-18E64372E088}"/>
              </a:ext>
            </a:extLst>
          </p:cNvPr>
          <p:cNvSpPr/>
          <p:nvPr/>
        </p:nvSpPr>
        <p:spPr>
          <a:xfrm>
            <a:off x="8775964" y="4654826"/>
            <a:ext cx="1938130" cy="1567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8ECF4A6-23E3-468D-B203-169755BC232D}"/>
              </a:ext>
            </a:extLst>
          </p:cNvPr>
          <p:cNvSpPr txBox="1"/>
          <p:nvPr/>
        </p:nvSpPr>
        <p:spPr>
          <a:xfrm>
            <a:off x="9207880" y="4976696"/>
            <a:ext cx="1580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2        6  </a:t>
            </a:r>
          </a:p>
          <a:p>
            <a:pPr marL="342900" indent="-342900">
              <a:buAutoNum type="arabicPlain" startAt="3"/>
            </a:pPr>
            <a:endParaRPr lang="cs-CZ" sz="2800" dirty="0"/>
          </a:p>
          <a:p>
            <a:r>
              <a:rPr lang="cs-CZ" sz="28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51894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4784E-BF9D-4362-91BA-D9970D8E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Abaku řady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8716A0-3AFD-4C04-89EE-71EB9BC5A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591" y="2802834"/>
            <a:ext cx="8281022" cy="321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/>
              <a:t>6  2  4  8  3  2  6  3  8  6  4</a:t>
            </a:r>
          </a:p>
        </p:txBody>
      </p:sp>
    </p:spTree>
    <p:extLst>
      <p:ext uri="{BB962C8B-B14F-4D97-AF65-F5344CB8AC3E}">
        <p14:creationId xmlns:p14="http://schemas.microsoft.com/office/powerpoint/2010/main" val="255978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E7183-D9A5-4743-88C9-AE7F4610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Abaku tajný kód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A2347-D43E-47FD-8B15-03CC1B58C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6000" dirty="0"/>
              <a:t>7 2 9 8 1</a:t>
            </a:r>
          </a:p>
          <a:p>
            <a:pPr marL="457200" lvl="1" indent="0">
              <a:buNone/>
            </a:pPr>
            <a:endParaRPr lang="cs-CZ" sz="6000" dirty="0"/>
          </a:p>
        </p:txBody>
      </p:sp>
      <p:pic>
        <p:nvPicPr>
          <p:cNvPr id="4098" name="Picture 2" descr="sejf do zdi WALLMATIC 2 antracit - eSEJFY.net">
            <a:extLst>
              <a:ext uri="{FF2B5EF4-FFF2-40B4-BE49-F238E27FC236}">
                <a16:creationId xmlns:a16="http://schemas.microsoft.com/office/drawing/2014/main" id="{CC69169E-3850-4194-BDF2-0845AF5E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3" y="28061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0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E2383-6D72-4B80-A19F-0AF7DCA7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Abaku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01ECD-1C74-41BF-8263-EA394A0E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5391"/>
            <a:ext cx="8825659" cy="3634409"/>
          </a:xfrm>
        </p:spPr>
        <p:txBody>
          <a:bodyPr>
            <a:normAutofit/>
          </a:bodyPr>
          <a:lstStyle/>
          <a:p>
            <a:r>
              <a:rPr lang="cs-CZ" dirty="0"/>
              <a:t>Abaku.cz -</a:t>
            </a:r>
            <a:r>
              <a:rPr lang="en-US" dirty="0"/>
              <a:t>&gt; u</a:t>
            </a:r>
            <a:r>
              <a:rPr lang="cs-CZ" dirty="0" err="1"/>
              <a:t>čitel</a:t>
            </a:r>
            <a:r>
              <a:rPr lang="cs-CZ" dirty="0"/>
              <a:t> -</a:t>
            </a:r>
            <a:r>
              <a:rPr lang="en-US" dirty="0"/>
              <a:t>&gt; </a:t>
            </a:r>
            <a:r>
              <a:rPr lang="cs-CZ" dirty="0">
                <a:hlinkClick r:id="rId2"/>
              </a:rPr>
              <a:t>metodika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A60BBB-7AFC-4B45-919A-E6D43492C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78" r="1667" b="9333"/>
          <a:stretch/>
        </p:blipFill>
        <p:spPr>
          <a:xfrm>
            <a:off x="1428474" y="2872164"/>
            <a:ext cx="9335052" cy="43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6A712-478E-488D-AF15-022BC0A1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velkých čísel velkých čísel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5391109-B85E-475C-9065-74CFD5228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77925"/>
              </p:ext>
            </p:extLst>
          </p:nvPr>
        </p:nvGraphicFramePr>
        <p:xfrm>
          <a:off x="1356139" y="3224327"/>
          <a:ext cx="8294755" cy="136055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84965">
                  <a:extLst>
                    <a:ext uri="{9D8B030D-6E8A-4147-A177-3AD203B41FA5}">
                      <a16:colId xmlns:a16="http://schemas.microsoft.com/office/drawing/2014/main" val="3105255456"/>
                    </a:ext>
                  </a:extLst>
                </a:gridCol>
                <a:gridCol w="1184965">
                  <a:extLst>
                    <a:ext uri="{9D8B030D-6E8A-4147-A177-3AD203B41FA5}">
                      <a16:colId xmlns:a16="http://schemas.microsoft.com/office/drawing/2014/main" val="956508773"/>
                    </a:ext>
                  </a:extLst>
                </a:gridCol>
                <a:gridCol w="1184965">
                  <a:extLst>
                    <a:ext uri="{9D8B030D-6E8A-4147-A177-3AD203B41FA5}">
                      <a16:colId xmlns:a16="http://schemas.microsoft.com/office/drawing/2014/main" val="4127495067"/>
                    </a:ext>
                  </a:extLst>
                </a:gridCol>
                <a:gridCol w="1184965">
                  <a:extLst>
                    <a:ext uri="{9D8B030D-6E8A-4147-A177-3AD203B41FA5}">
                      <a16:colId xmlns:a16="http://schemas.microsoft.com/office/drawing/2014/main" val="3107139344"/>
                    </a:ext>
                  </a:extLst>
                </a:gridCol>
                <a:gridCol w="1184965">
                  <a:extLst>
                    <a:ext uri="{9D8B030D-6E8A-4147-A177-3AD203B41FA5}">
                      <a16:colId xmlns:a16="http://schemas.microsoft.com/office/drawing/2014/main" val="3008176013"/>
                    </a:ext>
                  </a:extLst>
                </a:gridCol>
                <a:gridCol w="1184965">
                  <a:extLst>
                    <a:ext uri="{9D8B030D-6E8A-4147-A177-3AD203B41FA5}">
                      <a16:colId xmlns:a16="http://schemas.microsoft.com/office/drawing/2014/main" val="4023577409"/>
                    </a:ext>
                  </a:extLst>
                </a:gridCol>
                <a:gridCol w="1184965">
                  <a:extLst>
                    <a:ext uri="{9D8B030D-6E8A-4147-A177-3AD203B41FA5}">
                      <a16:colId xmlns:a16="http://schemas.microsoft.com/office/drawing/2014/main" val="2480912755"/>
                    </a:ext>
                  </a:extLst>
                </a:gridCol>
              </a:tblGrid>
              <a:tr h="59229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20982"/>
                  </a:ext>
                </a:extLst>
              </a:tr>
              <a:tr h="76825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7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A190B7-C023-463D-BAD2-97D0D269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Násobení a dělení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5F9775D8-E4A2-4D99-AFA5-31540F70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18" y="1114621"/>
            <a:ext cx="5627670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65B34-053A-43DD-9D50-D5773E1A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Násobení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CD1E4-F654-4990-8F71-4313C327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Lze řešit úlohy na násobení bez znalosti řad násobků a násobilkových spojů?</a:t>
            </a:r>
          </a:p>
          <a:p>
            <a:endParaRPr lang="cs-CZ" sz="2400" dirty="0"/>
          </a:p>
          <a:p>
            <a:r>
              <a:rPr lang="cs-CZ" sz="2400" dirty="0"/>
              <a:t>Násobení je opakované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287371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předchází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73" y="2553466"/>
            <a:ext cx="10063621" cy="3276477"/>
          </a:xfrm>
        </p:spPr>
        <p:txBody>
          <a:bodyPr>
            <a:normAutofit/>
          </a:bodyPr>
          <a:lstStyle/>
          <a:p>
            <a:r>
              <a:rPr lang="cs-CZ" sz="2400" dirty="0"/>
              <a:t>Pochopení počtu</a:t>
            </a:r>
          </a:p>
          <a:p>
            <a:pPr lvl="1"/>
            <a:r>
              <a:rPr lang="cs-CZ" sz="2200" dirty="0"/>
              <a:t>Šest kuliček, šest tlesknutí, šest prstů, číslice šest</a:t>
            </a:r>
          </a:p>
          <a:p>
            <a:r>
              <a:rPr lang="cs-CZ" sz="2400" dirty="0"/>
              <a:t>Číselná řada</a:t>
            </a:r>
          </a:p>
          <a:p>
            <a:pPr lvl="1"/>
            <a:r>
              <a:rPr lang="cs-CZ" sz="2200" dirty="0"/>
              <a:t>Šest je hned za pětkou. Šestka je za jedničkou, dvojkou </a:t>
            </a:r>
            <a:r>
              <a:rPr lang="cs-CZ" sz="2000" dirty="0"/>
              <a:t>…</a:t>
            </a:r>
          </a:p>
          <a:p>
            <a:r>
              <a:rPr lang="cs-CZ" sz="2600" dirty="0"/>
              <a:t>Postřehování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2325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Plácaná</a:t>
            </a:r>
          </a:p>
          <a:p>
            <a:r>
              <a:rPr lang="cs-CZ" sz="2400" dirty="0"/>
              <a:t>Vymýšlení slovních úloh podle zadání</a:t>
            </a:r>
          </a:p>
          <a:p>
            <a:r>
              <a:rPr lang="cs-CZ" sz="2400" dirty="0"/>
              <a:t>Kreslení obrázků ke slovním úlohám</a:t>
            </a:r>
          </a:p>
          <a:p>
            <a:r>
              <a:rPr lang="cs-CZ" sz="2400" dirty="0"/>
              <a:t>Modelace situace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400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Násobení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Kartičky</a:t>
            </a:r>
          </a:p>
        </p:txBody>
      </p:sp>
      <p:pic>
        <p:nvPicPr>
          <p:cNvPr id="2052" name="Picture 4" descr="Žabákova násobilka | jednoducheuceni.cz">
            <a:extLst>
              <a:ext uri="{FF2B5EF4-FFF2-40B4-BE49-F238E27FC236}">
                <a16:creationId xmlns:a16="http://schemas.microsoft.com/office/drawing/2014/main" id="{1FD160B3-7054-42E8-8855-8F7DB27E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2283804"/>
            <a:ext cx="6528118" cy="46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11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Násobení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42540"/>
            <a:ext cx="8825659" cy="3416300"/>
          </a:xfrm>
        </p:spPr>
        <p:txBody>
          <a:bodyPr/>
          <a:lstStyle/>
          <a:p>
            <a:r>
              <a:rPr lang="cs-CZ" dirty="0"/>
              <a:t>Tabulka násobků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044039-E965-4706-B1B1-543E32FA3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0" b="13840"/>
          <a:stretch/>
        </p:blipFill>
        <p:spPr>
          <a:xfrm>
            <a:off x="4182110" y="2199004"/>
            <a:ext cx="4839970" cy="43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Násobení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42540"/>
            <a:ext cx="8825659" cy="3416300"/>
          </a:xfrm>
        </p:spPr>
        <p:txBody>
          <a:bodyPr/>
          <a:lstStyle/>
          <a:p>
            <a:r>
              <a:rPr lang="cs-CZ" dirty="0"/>
              <a:t>Hledání násobků ve stovkové tabulce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F5D0F9-7091-41CA-B46E-A02E02D4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27"/>
          <a:stretch/>
        </p:blipFill>
        <p:spPr>
          <a:xfrm>
            <a:off x="4490719" y="2987392"/>
            <a:ext cx="5568423" cy="37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16267-CF16-48AC-B3B5-036370F5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Indické násobení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E242F6-8142-4676-9746-4C0B63BB0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" t="31259" r="61333" b="48889"/>
          <a:stretch/>
        </p:blipFill>
        <p:spPr>
          <a:xfrm>
            <a:off x="223520" y="2291080"/>
            <a:ext cx="6734488" cy="21183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C230F87-7204-4BA3-BE53-3EC54F5A6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5259" r="57251" b="23372"/>
          <a:stretch/>
        </p:blipFill>
        <p:spPr>
          <a:xfrm>
            <a:off x="3818067" y="4451336"/>
            <a:ext cx="7205533" cy="20259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1D3022A-75DE-4089-8A05-56A8E9602F52}"/>
              </a:ext>
            </a:extLst>
          </p:cNvPr>
          <p:cNvSpPr txBox="1"/>
          <p:nvPr/>
        </p:nvSpPr>
        <p:spPr>
          <a:xfrm>
            <a:off x="8138160" y="3088640"/>
            <a:ext cx="15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cs-CZ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81A63-39F2-4F2F-BBEE-9DF30967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Čínské násobení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ACFB762-8B46-42BE-9BBA-DE3AB0BDAF39}"/>
              </a:ext>
            </a:extLst>
          </p:cNvPr>
          <p:cNvSpPr txBox="1"/>
          <p:nvPr/>
        </p:nvSpPr>
        <p:spPr>
          <a:xfrm>
            <a:off x="9389234" y="2967335"/>
            <a:ext cx="118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cs-CZ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Japonské deti a násobilka">
            <a:extLst>
              <a:ext uri="{FF2B5EF4-FFF2-40B4-BE49-F238E27FC236}">
                <a16:creationId xmlns:a16="http://schemas.microsoft.com/office/drawing/2014/main" id="{4585B227-C778-449A-A2ED-4119E439F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1"/>
          <a:stretch/>
        </p:blipFill>
        <p:spPr bwMode="auto">
          <a:xfrm>
            <a:off x="1761744" y="2332335"/>
            <a:ext cx="5881990" cy="41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13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Násobení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D968D5-C067-4041-9ADE-6F1BBB68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92" y="1649393"/>
            <a:ext cx="3949383" cy="52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AD0270-80B6-4AA4-B5B4-73A61A0F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42" y="506474"/>
            <a:ext cx="4520438" cy="63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57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E2383-6D72-4B80-A19F-0AF7DCA7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procvičování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01ECD-1C74-41BF-8263-EA394A0E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600" dirty="0">
                <a:hlinkClick r:id="rId2"/>
              </a:rPr>
              <a:t>matika.in</a:t>
            </a:r>
            <a:endParaRPr lang="cs-CZ" sz="2600" dirty="0"/>
          </a:p>
          <a:p>
            <a:endParaRPr lang="cs-CZ" sz="2600" dirty="0"/>
          </a:p>
          <a:p>
            <a:r>
              <a:rPr lang="cs-CZ" sz="2600" dirty="0">
                <a:hlinkClick r:id="rId3"/>
              </a:rPr>
              <a:t>skolakov.eu</a:t>
            </a: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>
                <a:hlinkClick r:id="rId4"/>
              </a:rPr>
              <a:t>skolasnadhledem.cz</a:t>
            </a:r>
            <a:endParaRPr lang="cs-CZ" sz="2600" dirty="0"/>
          </a:p>
          <a:p>
            <a:endParaRPr lang="cs-CZ" sz="2600" dirty="0"/>
          </a:p>
          <a:p>
            <a:r>
              <a:rPr lang="cs-CZ" sz="2600" dirty="0" err="1">
                <a:hlinkClick r:id="rId5"/>
              </a:rPr>
              <a:t>Khan</a:t>
            </a:r>
            <a:r>
              <a:rPr lang="cs-CZ" sz="2600" dirty="0">
                <a:hlinkClick r:id="rId5"/>
              </a:rPr>
              <a:t> </a:t>
            </a:r>
            <a:r>
              <a:rPr lang="cs-CZ" sz="2600" dirty="0" err="1">
                <a:hlinkClick r:id="rId5"/>
              </a:rPr>
              <a:t>Academy</a:t>
            </a:r>
            <a:endParaRPr lang="cs-CZ" sz="2600" dirty="0"/>
          </a:p>
          <a:p>
            <a:endParaRPr lang="cs-CZ" sz="2600" dirty="0"/>
          </a:p>
          <a:p>
            <a:r>
              <a:rPr lang="cs-CZ" sz="2600" dirty="0">
                <a:hlinkClick r:id="rId6"/>
              </a:rPr>
              <a:t>Umíme matiku</a:t>
            </a:r>
            <a:endParaRPr lang="cs-CZ" sz="2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26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3FFAD-75A5-4770-B979-36E103BF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Hejného metoda – online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4EA86-06E4-4C1F-ABFE-562DF86AF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Matematické kluby</a:t>
            </a:r>
            <a:endParaRPr lang="cs-CZ" sz="2800" dirty="0"/>
          </a:p>
          <a:p>
            <a:r>
              <a:rPr lang="cs-CZ" sz="2800" dirty="0">
                <a:hlinkClick r:id="rId3"/>
              </a:rPr>
              <a:t>Kopírovatelné předlohy</a:t>
            </a:r>
            <a:endParaRPr lang="cs-CZ" sz="2800" dirty="0"/>
          </a:p>
          <a:p>
            <a:r>
              <a:rPr lang="cs-CZ" sz="2800" dirty="0">
                <a:hlinkClick r:id="rId4"/>
              </a:rPr>
              <a:t>Příručka pro rodiče </a:t>
            </a:r>
            <a:endParaRPr lang="cs-CZ" sz="2800" dirty="0"/>
          </a:p>
          <a:p>
            <a:r>
              <a:rPr lang="cs-CZ" sz="2800" dirty="0">
                <a:hlinkClick r:id="rId5"/>
              </a:rPr>
              <a:t>Tomášův </a:t>
            </a:r>
            <a:r>
              <a:rPr lang="cs-CZ" sz="2800" dirty="0" err="1">
                <a:hlinkClick r:id="rId5"/>
              </a:rPr>
              <a:t>Padlet</a:t>
            </a:r>
            <a:r>
              <a:rPr lang="cs-CZ" sz="2800" dirty="0">
                <a:hlinkClick r:id="rId5"/>
              </a:rPr>
              <a:t> s tipy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718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DCAE-F280-417A-A35F-5BD630D4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079E61-5012-42FE-A6C3-0403D9855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980" y="5834268"/>
            <a:ext cx="8825659" cy="552287"/>
          </a:xfrm>
        </p:spPr>
        <p:txBody>
          <a:bodyPr/>
          <a:lstStyle/>
          <a:p>
            <a:pPr algn="r"/>
            <a:r>
              <a:rPr lang="cs-CZ" dirty="0"/>
              <a:t>pavla.pedacademy@gmail.com</a:t>
            </a:r>
          </a:p>
        </p:txBody>
      </p:sp>
    </p:spTree>
    <p:extLst>
      <p:ext uri="{BB962C8B-B14F-4D97-AF65-F5344CB8AC3E}">
        <p14:creationId xmlns:p14="http://schemas.microsoft.com/office/powerpoint/2010/main" val="17129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a tleskanou – Jak si Hrát">
            <a:extLst>
              <a:ext uri="{FF2B5EF4-FFF2-40B4-BE49-F238E27FC236}">
                <a16:creationId xmlns:a16="http://schemas.microsoft.com/office/drawing/2014/main" id="{D2A26D35-BCD9-464D-BFA3-5DC4C716A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35" b="63895"/>
          <a:stretch/>
        </p:blipFill>
        <p:spPr bwMode="auto">
          <a:xfrm>
            <a:off x="8402229" y="4844070"/>
            <a:ext cx="3156767" cy="17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různými smysly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3570119" cy="5513334"/>
          </a:xfrm>
        </p:spPr>
        <p:txBody>
          <a:bodyPr>
            <a:normAutofit/>
          </a:bodyPr>
          <a:lstStyle/>
          <a:p>
            <a:r>
              <a:rPr lang="cs-CZ" sz="2400" dirty="0"/>
              <a:t>Hmatem</a:t>
            </a:r>
          </a:p>
          <a:p>
            <a:r>
              <a:rPr lang="cs-CZ" sz="2400" dirty="0"/>
              <a:t>Sluchem</a:t>
            </a:r>
          </a:p>
          <a:p>
            <a:r>
              <a:rPr lang="cs-CZ" sz="2400" dirty="0"/>
              <a:t>Zrakem</a:t>
            </a:r>
          </a:p>
          <a:p>
            <a:r>
              <a:rPr lang="cs-CZ" sz="2400" dirty="0"/>
              <a:t>Celým svým tělem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2050" name="Picture 2" descr="krok – Wikisłownik, wolny słownik wielojęzyczny">
            <a:extLst>
              <a:ext uri="{FF2B5EF4-FFF2-40B4-BE49-F238E27FC236}">
                <a16:creationId xmlns:a16="http://schemas.microsoft.com/office/drawing/2014/main" id="{1593A345-2ACC-4B08-9D1D-320D9AE9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4" y="1995019"/>
            <a:ext cx="3573305" cy="23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áhradní kuličky do kuličkové dráhy | Lena-hračky.cz">
            <a:extLst>
              <a:ext uri="{FF2B5EF4-FFF2-40B4-BE49-F238E27FC236}">
                <a16:creationId xmlns:a16="http://schemas.microsoft.com/office/drawing/2014/main" id="{2019BA22-5B13-4B60-B0E3-267425B6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05" y="4470383"/>
            <a:ext cx="3469229" cy="23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6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našlo v šuplíku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8554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Knoflíky</a:t>
            </a:r>
          </a:p>
          <a:p>
            <a:r>
              <a:rPr lang="cs-CZ" sz="2400" dirty="0"/>
              <a:t>Korálky</a:t>
            </a:r>
          </a:p>
          <a:p>
            <a:r>
              <a:rPr lang="cs-CZ" sz="2400" dirty="0"/>
              <a:t>Kamínky</a:t>
            </a:r>
          </a:p>
          <a:p>
            <a:r>
              <a:rPr lang="cs-CZ" sz="2400" dirty="0"/>
              <a:t>Lístečky</a:t>
            </a:r>
          </a:p>
          <a:p>
            <a:r>
              <a:rPr lang="cs-CZ" sz="2400" dirty="0"/>
              <a:t>Přírodniny</a:t>
            </a:r>
          </a:p>
          <a:p>
            <a:r>
              <a:rPr lang="cs-CZ" sz="2400" dirty="0"/>
              <a:t>Drobné hračky</a:t>
            </a:r>
          </a:p>
          <a:p>
            <a:r>
              <a:rPr lang="cs-CZ" sz="2400" dirty="0"/>
              <a:t>Párátka</a:t>
            </a:r>
          </a:p>
          <a:p>
            <a:r>
              <a:rPr lang="cs-CZ" sz="2400" dirty="0"/>
              <a:t>Počítadlo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944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29631B-9B07-40A5-AA92-FBB54A93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Sčítání a odčítání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026" name="Picture 2" descr="Sčítání a odčítání 3 | Didaktické pomůcky a hračky - Amosek.cz">
            <a:extLst>
              <a:ext uri="{FF2B5EF4-FFF2-40B4-BE49-F238E27FC236}">
                <a16:creationId xmlns:a16="http://schemas.microsoft.com/office/drawing/2014/main" id="{8233B496-86D9-48BD-956D-92851E32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974" y="1114621"/>
            <a:ext cx="4628758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0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F433B-B9CF-4A12-B5C1-7F30EC27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 šátkem</a:t>
            </a:r>
          </a:p>
        </p:txBody>
      </p:sp>
      <p:pic>
        <p:nvPicPr>
          <p:cNvPr id="1026" name="Picture 2" descr="šátek">
            <a:extLst>
              <a:ext uri="{FF2B5EF4-FFF2-40B4-BE49-F238E27FC236}">
                <a16:creationId xmlns:a16="http://schemas.microsoft.com/office/drawing/2014/main" id="{0F9A3DAD-A209-4C9A-82F6-FCE6A25AE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 b="9650"/>
          <a:stretch/>
        </p:blipFill>
        <p:spPr bwMode="auto">
          <a:xfrm>
            <a:off x="3352800" y="1826338"/>
            <a:ext cx="5293360" cy="47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5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ulka 5">
            <a:extLst>
              <a:ext uri="{FF2B5EF4-FFF2-40B4-BE49-F238E27FC236}">
                <a16:creationId xmlns:a16="http://schemas.microsoft.com/office/drawing/2014/main" id="{626AAD87-C64D-4017-97D2-EA32E259F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34521"/>
              </p:ext>
            </p:extLst>
          </p:nvPr>
        </p:nvGraphicFramePr>
        <p:xfrm>
          <a:off x="1683026" y="2977475"/>
          <a:ext cx="9014790" cy="7069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1479">
                  <a:extLst>
                    <a:ext uri="{9D8B030D-6E8A-4147-A177-3AD203B41FA5}">
                      <a16:colId xmlns:a16="http://schemas.microsoft.com/office/drawing/2014/main" val="1439153251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4275878697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529805322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4007167558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164121547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347040533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94211989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968875545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372490529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1570131202"/>
                    </a:ext>
                  </a:extLst>
                </a:gridCol>
              </a:tblGrid>
              <a:tr h="706964"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46827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Desítkový pásek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006" y="2880153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2DC34D3-C5C4-4238-8508-6F2231B1F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64644"/>
              </p:ext>
            </p:extLst>
          </p:nvPr>
        </p:nvGraphicFramePr>
        <p:xfrm>
          <a:off x="1683026" y="4351543"/>
          <a:ext cx="9014790" cy="7069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1479">
                  <a:extLst>
                    <a:ext uri="{9D8B030D-6E8A-4147-A177-3AD203B41FA5}">
                      <a16:colId xmlns:a16="http://schemas.microsoft.com/office/drawing/2014/main" val="1439153251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4275878697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529805322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4007167558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164121547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347040533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94211989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2968875545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372490529"/>
                    </a:ext>
                  </a:extLst>
                </a:gridCol>
                <a:gridCol w="901479">
                  <a:extLst>
                    <a:ext uri="{9D8B030D-6E8A-4147-A177-3AD203B41FA5}">
                      <a16:colId xmlns:a16="http://schemas.microsoft.com/office/drawing/2014/main" val="1570131202"/>
                    </a:ext>
                  </a:extLst>
                </a:gridCol>
              </a:tblGrid>
              <a:tr h="706964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46827"/>
                  </a:ext>
                </a:extLst>
              </a:tr>
            </a:tbl>
          </a:graphicData>
        </a:graphic>
      </p:graphicFrame>
      <p:sp>
        <p:nvSpPr>
          <p:cNvPr id="4" name="Veselý obličej 3">
            <a:extLst>
              <a:ext uri="{FF2B5EF4-FFF2-40B4-BE49-F238E27FC236}">
                <a16:creationId xmlns:a16="http://schemas.microsoft.com/office/drawing/2014/main" id="{9FD46852-9659-4FB6-B902-61173DB56CB7}"/>
              </a:ext>
            </a:extLst>
          </p:cNvPr>
          <p:cNvSpPr/>
          <p:nvPr/>
        </p:nvSpPr>
        <p:spPr>
          <a:xfrm>
            <a:off x="3596581" y="3168948"/>
            <a:ext cx="367749" cy="372646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>
            <a:extLst>
              <a:ext uri="{FF2B5EF4-FFF2-40B4-BE49-F238E27FC236}">
                <a16:creationId xmlns:a16="http://schemas.microsoft.com/office/drawing/2014/main" id="{666D75B3-6150-4DDA-A54B-032CE6E73AB8}"/>
              </a:ext>
            </a:extLst>
          </p:cNvPr>
          <p:cNvSpPr/>
          <p:nvPr/>
        </p:nvSpPr>
        <p:spPr>
          <a:xfrm>
            <a:off x="2781759" y="3225317"/>
            <a:ext cx="367749" cy="372646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B1658568-87B9-4B37-A1FD-09E714BCD01C}"/>
              </a:ext>
            </a:extLst>
          </p:cNvPr>
          <p:cNvSpPr/>
          <p:nvPr/>
        </p:nvSpPr>
        <p:spPr>
          <a:xfrm>
            <a:off x="4607160" y="3102974"/>
            <a:ext cx="367749" cy="372646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15DFB27B-0D3C-4AFC-BCD1-5F07D9A21FE6}"/>
              </a:ext>
            </a:extLst>
          </p:cNvPr>
          <p:cNvSpPr/>
          <p:nvPr/>
        </p:nvSpPr>
        <p:spPr>
          <a:xfrm>
            <a:off x="2010471" y="3102974"/>
            <a:ext cx="367749" cy="372646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eselý obličej 16">
            <a:extLst>
              <a:ext uri="{FF2B5EF4-FFF2-40B4-BE49-F238E27FC236}">
                <a16:creationId xmlns:a16="http://schemas.microsoft.com/office/drawing/2014/main" id="{D7E9A755-6274-439F-95B5-31989457DB7E}"/>
              </a:ext>
            </a:extLst>
          </p:cNvPr>
          <p:cNvSpPr/>
          <p:nvPr/>
        </p:nvSpPr>
        <p:spPr>
          <a:xfrm>
            <a:off x="8205836" y="3080089"/>
            <a:ext cx="367749" cy="372646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Veselý obličej 17">
            <a:extLst>
              <a:ext uri="{FF2B5EF4-FFF2-40B4-BE49-F238E27FC236}">
                <a16:creationId xmlns:a16="http://schemas.microsoft.com/office/drawing/2014/main" id="{0C9039BA-4AA1-421B-AF43-2EF1DC7003C7}"/>
              </a:ext>
            </a:extLst>
          </p:cNvPr>
          <p:cNvSpPr/>
          <p:nvPr/>
        </p:nvSpPr>
        <p:spPr>
          <a:xfrm>
            <a:off x="7272856" y="3045631"/>
            <a:ext cx="367749" cy="372646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Veselý obličej 18">
            <a:extLst>
              <a:ext uri="{FF2B5EF4-FFF2-40B4-BE49-F238E27FC236}">
                <a16:creationId xmlns:a16="http://schemas.microsoft.com/office/drawing/2014/main" id="{A6EA8843-B2A0-4399-A016-4EA877087C7E}"/>
              </a:ext>
            </a:extLst>
          </p:cNvPr>
          <p:cNvSpPr/>
          <p:nvPr/>
        </p:nvSpPr>
        <p:spPr>
          <a:xfrm>
            <a:off x="6458034" y="3209427"/>
            <a:ext cx="367749" cy="372646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Veselý obličej 19">
            <a:extLst>
              <a:ext uri="{FF2B5EF4-FFF2-40B4-BE49-F238E27FC236}">
                <a16:creationId xmlns:a16="http://schemas.microsoft.com/office/drawing/2014/main" id="{98EC69E4-2673-49F3-BC6A-F9B487115962}"/>
              </a:ext>
            </a:extLst>
          </p:cNvPr>
          <p:cNvSpPr/>
          <p:nvPr/>
        </p:nvSpPr>
        <p:spPr>
          <a:xfrm>
            <a:off x="5675242" y="2991268"/>
            <a:ext cx="367749" cy="372646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Veselý obličej 20">
            <a:extLst>
              <a:ext uri="{FF2B5EF4-FFF2-40B4-BE49-F238E27FC236}">
                <a16:creationId xmlns:a16="http://schemas.microsoft.com/office/drawing/2014/main" id="{76B1EB71-9B07-4C82-93C4-C495C1DD07F0}"/>
              </a:ext>
            </a:extLst>
          </p:cNvPr>
          <p:cNvSpPr/>
          <p:nvPr/>
        </p:nvSpPr>
        <p:spPr>
          <a:xfrm>
            <a:off x="9982364" y="3113420"/>
            <a:ext cx="367749" cy="372646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Veselý obličej 21">
            <a:extLst>
              <a:ext uri="{FF2B5EF4-FFF2-40B4-BE49-F238E27FC236}">
                <a16:creationId xmlns:a16="http://schemas.microsoft.com/office/drawing/2014/main" id="{3FE76272-9CB3-4724-AE74-DC8F5B6C4B50}"/>
              </a:ext>
            </a:extLst>
          </p:cNvPr>
          <p:cNvSpPr/>
          <p:nvPr/>
        </p:nvSpPr>
        <p:spPr>
          <a:xfrm>
            <a:off x="9167642" y="3073416"/>
            <a:ext cx="367749" cy="372646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86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0 - 20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493" y="1833033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DB75A31-77FD-44E0-95B9-6ECD02ACF5F1}"/>
              </a:ext>
            </a:extLst>
          </p:cNvPr>
          <p:cNvGraphicFramePr>
            <a:graphicFrameLocks noGrp="1"/>
          </p:cNvGraphicFramePr>
          <p:nvPr/>
        </p:nvGraphicFramePr>
        <p:xfrm>
          <a:off x="1763643" y="3174631"/>
          <a:ext cx="8825660" cy="147688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2566">
                  <a:extLst>
                    <a:ext uri="{9D8B030D-6E8A-4147-A177-3AD203B41FA5}">
                      <a16:colId xmlns:a16="http://schemas.microsoft.com/office/drawing/2014/main" val="1436448414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344322646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3908745671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2469687366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3854591344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3799174733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2874826975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3273045578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2739620577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val="3625336028"/>
                    </a:ext>
                  </a:extLst>
                </a:gridCol>
              </a:tblGrid>
              <a:tr h="73844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890675"/>
                  </a:ext>
                </a:extLst>
              </a:tr>
              <a:tr h="73844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7432"/>
                  </a:ext>
                </a:extLst>
              </a:tr>
            </a:tbl>
          </a:graphicData>
        </a:graphic>
      </p:graphicFrame>
      <p:sp>
        <p:nvSpPr>
          <p:cNvPr id="5" name="Hvězda: šesticípá 4">
            <a:extLst>
              <a:ext uri="{FF2B5EF4-FFF2-40B4-BE49-F238E27FC236}">
                <a16:creationId xmlns:a16="http://schemas.microsoft.com/office/drawing/2014/main" id="{89542132-F3E2-41C5-B774-E4F4F1288C0B}"/>
              </a:ext>
            </a:extLst>
          </p:cNvPr>
          <p:cNvSpPr/>
          <p:nvPr/>
        </p:nvSpPr>
        <p:spPr>
          <a:xfrm>
            <a:off x="4651514" y="3429000"/>
            <a:ext cx="268357" cy="3681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Hvězda: šesticípá 5">
            <a:extLst>
              <a:ext uri="{FF2B5EF4-FFF2-40B4-BE49-F238E27FC236}">
                <a16:creationId xmlns:a16="http://schemas.microsoft.com/office/drawing/2014/main" id="{94007FB3-6BCA-4731-B24B-A207360E6860}"/>
              </a:ext>
            </a:extLst>
          </p:cNvPr>
          <p:cNvSpPr/>
          <p:nvPr/>
        </p:nvSpPr>
        <p:spPr>
          <a:xfrm>
            <a:off x="2117034" y="3429000"/>
            <a:ext cx="268357" cy="3681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Hvězda: šesticípá 6">
            <a:extLst>
              <a:ext uri="{FF2B5EF4-FFF2-40B4-BE49-F238E27FC236}">
                <a16:creationId xmlns:a16="http://schemas.microsoft.com/office/drawing/2014/main" id="{F5965CA5-9E58-42D2-9FE9-F72E72EE5D2A}"/>
              </a:ext>
            </a:extLst>
          </p:cNvPr>
          <p:cNvSpPr/>
          <p:nvPr/>
        </p:nvSpPr>
        <p:spPr>
          <a:xfrm>
            <a:off x="2895600" y="3541183"/>
            <a:ext cx="268357" cy="3681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šesticípá 7">
            <a:extLst>
              <a:ext uri="{FF2B5EF4-FFF2-40B4-BE49-F238E27FC236}">
                <a16:creationId xmlns:a16="http://schemas.microsoft.com/office/drawing/2014/main" id="{3CD33ECD-AD18-4E7C-B6FA-921366E73FD8}"/>
              </a:ext>
            </a:extLst>
          </p:cNvPr>
          <p:cNvSpPr/>
          <p:nvPr/>
        </p:nvSpPr>
        <p:spPr>
          <a:xfrm>
            <a:off x="3872948" y="3357126"/>
            <a:ext cx="268357" cy="3681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šesticípá 8">
            <a:extLst>
              <a:ext uri="{FF2B5EF4-FFF2-40B4-BE49-F238E27FC236}">
                <a16:creationId xmlns:a16="http://schemas.microsoft.com/office/drawing/2014/main" id="{07C51750-38BE-4436-950C-91EF88951A68}"/>
              </a:ext>
            </a:extLst>
          </p:cNvPr>
          <p:cNvSpPr/>
          <p:nvPr/>
        </p:nvSpPr>
        <p:spPr>
          <a:xfrm>
            <a:off x="6522588" y="3244943"/>
            <a:ext cx="268357" cy="3681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šesticípá 9">
            <a:extLst>
              <a:ext uri="{FF2B5EF4-FFF2-40B4-BE49-F238E27FC236}">
                <a16:creationId xmlns:a16="http://schemas.microsoft.com/office/drawing/2014/main" id="{A4C9111C-97AE-4972-A944-138BAD0E24F5}"/>
              </a:ext>
            </a:extLst>
          </p:cNvPr>
          <p:cNvSpPr/>
          <p:nvPr/>
        </p:nvSpPr>
        <p:spPr>
          <a:xfrm>
            <a:off x="5621325" y="3357126"/>
            <a:ext cx="268357" cy="3681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šesticípá 11">
            <a:extLst>
              <a:ext uri="{FF2B5EF4-FFF2-40B4-BE49-F238E27FC236}">
                <a16:creationId xmlns:a16="http://schemas.microsoft.com/office/drawing/2014/main" id="{B6994ADA-52E1-4762-80CA-E66287AC509E}"/>
              </a:ext>
            </a:extLst>
          </p:cNvPr>
          <p:cNvSpPr/>
          <p:nvPr/>
        </p:nvSpPr>
        <p:spPr>
          <a:xfrm>
            <a:off x="8067896" y="3357126"/>
            <a:ext cx="268357" cy="368114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Hvězda: šesticípá 14">
            <a:extLst>
              <a:ext uri="{FF2B5EF4-FFF2-40B4-BE49-F238E27FC236}">
                <a16:creationId xmlns:a16="http://schemas.microsoft.com/office/drawing/2014/main" id="{AE638A78-DC1B-4FF1-9E4F-C5A7143017D2}"/>
              </a:ext>
            </a:extLst>
          </p:cNvPr>
          <p:cNvSpPr/>
          <p:nvPr/>
        </p:nvSpPr>
        <p:spPr>
          <a:xfrm>
            <a:off x="7289672" y="3429000"/>
            <a:ext cx="268357" cy="368114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šesticípá 15">
            <a:extLst>
              <a:ext uri="{FF2B5EF4-FFF2-40B4-BE49-F238E27FC236}">
                <a16:creationId xmlns:a16="http://schemas.microsoft.com/office/drawing/2014/main" id="{0713AA42-60CC-460C-89E5-02B24C129301}"/>
              </a:ext>
            </a:extLst>
          </p:cNvPr>
          <p:cNvSpPr/>
          <p:nvPr/>
        </p:nvSpPr>
        <p:spPr>
          <a:xfrm>
            <a:off x="3029778" y="4177747"/>
            <a:ext cx="268357" cy="368114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šesticípá 16">
            <a:extLst>
              <a:ext uri="{FF2B5EF4-FFF2-40B4-BE49-F238E27FC236}">
                <a16:creationId xmlns:a16="http://schemas.microsoft.com/office/drawing/2014/main" id="{47458964-CCE9-42A7-A67D-C8E44EFBA9F4}"/>
              </a:ext>
            </a:extLst>
          </p:cNvPr>
          <p:cNvSpPr/>
          <p:nvPr/>
        </p:nvSpPr>
        <p:spPr>
          <a:xfrm>
            <a:off x="9143524" y="3244943"/>
            <a:ext cx="268357" cy="368114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šesticípá 17">
            <a:extLst>
              <a:ext uri="{FF2B5EF4-FFF2-40B4-BE49-F238E27FC236}">
                <a16:creationId xmlns:a16="http://schemas.microsoft.com/office/drawing/2014/main" id="{871CC1B1-6342-4C5A-89E2-667DF20591EA}"/>
              </a:ext>
            </a:extLst>
          </p:cNvPr>
          <p:cNvSpPr/>
          <p:nvPr/>
        </p:nvSpPr>
        <p:spPr>
          <a:xfrm>
            <a:off x="1972848" y="4177747"/>
            <a:ext cx="268357" cy="368114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šesticípá 18">
            <a:extLst>
              <a:ext uri="{FF2B5EF4-FFF2-40B4-BE49-F238E27FC236}">
                <a16:creationId xmlns:a16="http://schemas.microsoft.com/office/drawing/2014/main" id="{D9D2C6B4-4068-4A9A-8DAE-583E44F6B472}"/>
              </a:ext>
            </a:extLst>
          </p:cNvPr>
          <p:cNvSpPr/>
          <p:nvPr/>
        </p:nvSpPr>
        <p:spPr>
          <a:xfrm>
            <a:off x="10220252" y="3357126"/>
            <a:ext cx="268357" cy="368114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9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17FD-D129-46C7-810E-8FD64D78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Počítadlo do kapsy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322F2-AA9C-4EDE-94FD-410A8482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3074" name="Picture 2" descr="Volný vektor částí lidského těla volný vektor">
            <a:extLst>
              <a:ext uri="{FF2B5EF4-FFF2-40B4-BE49-F238E27FC236}">
                <a16:creationId xmlns:a16="http://schemas.microsoft.com/office/drawing/2014/main" id="{7669DB5E-E6E8-48A7-94D8-EB80E9F47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5064" r="4614" b="42372"/>
          <a:stretch/>
        </p:blipFill>
        <p:spPr bwMode="auto">
          <a:xfrm>
            <a:off x="2875279" y="2468030"/>
            <a:ext cx="6845593" cy="39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22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205</TotalTime>
  <Words>258</Words>
  <Application>Microsoft Office PowerPoint</Application>
  <PresentationFormat>Širokoúhlá obrazovka</PresentationFormat>
  <Paragraphs>106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 Boardroom</vt:lpstr>
      <vt:lpstr>Jak na základní kalkulativní spoje</vt:lpstr>
      <vt:lpstr>Co předchází</vt:lpstr>
      <vt:lpstr>Počítáme různými smysly</vt:lpstr>
      <vt:lpstr>Co se našlo v šuplíku</vt:lpstr>
      <vt:lpstr>Sčítání a odčítání</vt:lpstr>
      <vt:lpstr>Pod šátkem</vt:lpstr>
      <vt:lpstr>Desítkový pásek</vt:lpstr>
      <vt:lpstr>Tabulka 0 - 20</vt:lpstr>
      <vt:lpstr>Počítadlo do kapsy</vt:lpstr>
      <vt:lpstr>Krokovací pás</vt:lpstr>
      <vt:lpstr>Co si vyrobit</vt:lpstr>
      <vt:lpstr>Stovková tabulka</vt:lpstr>
      <vt:lpstr>Abaku rodinky</vt:lpstr>
      <vt:lpstr>Abaku řady</vt:lpstr>
      <vt:lpstr>Abaku tajný kód</vt:lpstr>
      <vt:lpstr>Abaku</vt:lpstr>
      <vt:lpstr>Zápis velkých čísel velkých čísel</vt:lpstr>
      <vt:lpstr>Násobení a dělení</vt:lpstr>
      <vt:lpstr>Násobení</vt:lpstr>
      <vt:lpstr>Aktivity</vt:lpstr>
      <vt:lpstr>Násobení</vt:lpstr>
      <vt:lpstr>Násobení</vt:lpstr>
      <vt:lpstr>Násobení</vt:lpstr>
      <vt:lpstr>Indické násobení</vt:lpstr>
      <vt:lpstr>Čínské násobení</vt:lpstr>
      <vt:lpstr>Násobení</vt:lpstr>
      <vt:lpstr>Online procvičování</vt:lpstr>
      <vt:lpstr>Hejného metoda – online materiály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základní kalkulativní spoje</dc:title>
  <dc:creator>Pavla</dc:creator>
  <cp:lastModifiedBy>Pavla</cp:lastModifiedBy>
  <cp:revision>4</cp:revision>
  <dcterms:created xsi:type="dcterms:W3CDTF">2022-01-15T19:43:54Z</dcterms:created>
  <dcterms:modified xsi:type="dcterms:W3CDTF">2022-01-25T13:44:15Z</dcterms:modified>
</cp:coreProperties>
</file>